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4" r:id="rId2"/>
    <p:sldId id="266" r:id="rId3"/>
    <p:sldId id="265" r:id="rId4"/>
    <p:sldId id="276" r:id="rId5"/>
    <p:sldId id="257" r:id="rId6"/>
    <p:sldId id="260" r:id="rId7"/>
    <p:sldId id="285" r:id="rId8"/>
    <p:sldId id="289" r:id="rId9"/>
    <p:sldId id="268" r:id="rId10"/>
    <p:sldId id="269" r:id="rId11"/>
    <p:sldId id="286" r:id="rId12"/>
    <p:sldId id="270" r:id="rId13"/>
    <p:sldId id="271" r:id="rId14"/>
    <p:sldId id="272" r:id="rId15"/>
    <p:sldId id="283" r:id="rId16"/>
    <p:sldId id="273" r:id="rId17"/>
    <p:sldId id="275" r:id="rId18"/>
    <p:sldId id="274" r:id="rId19"/>
  </p:sldIdLst>
  <p:sldSz cx="9144000" cy="6858000" type="screen4x3"/>
  <p:notesSz cx="6858000" cy="9144000"/>
  <p:custDataLst>
    <p:tags r:id="rId2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ECFF"/>
    <a:srgbClr val="CCCCFF"/>
    <a:srgbClr val="FFCCFF"/>
    <a:srgbClr val="0000FF"/>
    <a:srgbClr val="FF0000"/>
    <a:srgbClr val="CC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64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BBDD9-F261-4F72-AC0D-55E70B370B8C}" type="datetimeFigureOut">
              <a:rPr lang="vi-VN" smtClean="0"/>
              <a:pPr/>
              <a:t>19/04/2018</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201E1E-24F3-4963-AACD-322CD755D8EE}" type="slidenum">
              <a:rPr lang="vi-VN" smtClean="0"/>
              <a:pPr/>
              <a:t>‹#›</a:t>
            </a:fld>
            <a:endParaRPr lang="vi-VN"/>
          </a:p>
        </p:txBody>
      </p:sp>
    </p:spTree>
    <p:extLst>
      <p:ext uri="{BB962C8B-B14F-4D97-AF65-F5344CB8AC3E}">
        <p14:creationId xmlns:p14="http://schemas.microsoft.com/office/powerpoint/2010/main" val="1994508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itchFamily="34"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34406" indent="-282464">
              <a:defRPr sz="1200">
                <a:solidFill>
                  <a:schemeClr val="tx1"/>
                </a:solidFill>
                <a:latin typeface="Calibri" pitchFamily="34" charset="0"/>
              </a:defRPr>
            </a:lvl2pPr>
            <a:lvl3pPr marL="1129856" indent="-225971">
              <a:defRPr sz="1200">
                <a:solidFill>
                  <a:schemeClr val="tx1"/>
                </a:solidFill>
                <a:latin typeface="Calibri" pitchFamily="34" charset="0"/>
              </a:defRPr>
            </a:lvl3pPr>
            <a:lvl4pPr marL="1581798" indent="-225971">
              <a:defRPr sz="1200">
                <a:solidFill>
                  <a:schemeClr val="tx1"/>
                </a:solidFill>
                <a:latin typeface="Calibri" pitchFamily="34" charset="0"/>
              </a:defRPr>
            </a:lvl4pPr>
            <a:lvl5pPr marL="2033740" indent="-225971">
              <a:defRPr sz="1200">
                <a:solidFill>
                  <a:schemeClr val="tx1"/>
                </a:solidFill>
                <a:latin typeface="Calibri" pitchFamily="34" charset="0"/>
              </a:defRPr>
            </a:lvl5pPr>
            <a:lvl6pPr marL="2485682" indent="-225971" eaLnBrk="0" fontAlgn="base" hangingPunct="0">
              <a:spcBef>
                <a:spcPct val="30000"/>
              </a:spcBef>
              <a:spcAft>
                <a:spcPct val="0"/>
              </a:spcAft>
              <a:defRPr sz="1200">
                <a:solidFill>
                  <a:schemeClr val="tx1"/>
                </a:solidFill>
                <a:latin typeface="Calibri" pitchFamily="34" charset="0"/>
              </a:defRPr>
            </a:lvl6pPr>
            <a:lvl7pPr marL="2937624" indent="-225971" eaLnBrk="0" fontAlgn="base" hangingPunct="0">
              <a:spcBef>
                <a:spcPct val="30000"/>
              </a:spcBef>
              <a:spcAft>
                <a:spcPct val="0"/>
              </a:spcAft>
              <a:defRPr sz="1200">
                <a:solidFill>
                  <a:schemeClr val="tx1"/>
                </a:solidFill>
                <a:latin typeface="Calibri" pitchFamily="34" charset="0"/>
              </a:defRPr>
            </a:lvl7pPr>
            <a:lvl8pPr marL="3389567" indent="-225971" eaLnBrk="0" fontAlgn="base" hangingPunct="0">
              <a:spcBef>
                <a:spcPct val="30000"/>
              </a:spcBef>
              <a:spcAft>
                <a:spcPct val="0"/>
              </a:spcAft>
              <a:defRPr sz="1200">
                <a:solidFill>
                  <a:schemeClr val="tx1"/>
                </a:solidFill>
                <a:latin typeface="Calibri" pitchFamily="34" charset="0"/>
              </a:defRPr>
            </a:lvl8pPr>
            <a:lvl9pPr marL="3841509" indent="-225971" eaLnBrk="0" fontAlgn="base" hangingPunct="0">
              <a:spcBef>
                <a:spcPct val="30000"/>
              </a:spcBef>
              <a:spcAft>
                <a:spcPct val="0"/>
              </a:spcAft>
              <a:defRPr sz="1200">
                <a:solidFill>
                  <a:schemeClr val="tx1"/>
                </a:solidFill>
                <a:latin typeface="Calibri" pitchFamily="34" charset="0"/>
              </a:defRPr>
            </a:lvl9pPr>
          </a:lstStyle>
          <a:p>
            <a:fld id="{ADBD2867-CC6E-4964-B793-B63BE09BD79B}" type="slidenum">
              <a:rPr lang="en-US" altLang="vi-VN">
                <a:latin typeface="Arial" charset="0"/>
              </a:rPr>
              <a:pPr/>
              <a:t>8</a:t>
            </a:fld>
            <a:endParaRPr lang="en-US" altLang="vi-VN">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7612E770-A295-4699-81FF-8D7AF4113E1D}" type="datetimeFigureOut">
              <a:rPr lang="vi-VN" smtClean="0"/>
              <a:pPr/>
              <a:t>19/04/2018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CC8167-F058-4D85-B819-215152963663}" type="slidenum">
              <a:rPr lang="vi-VN" smtClean="0"/>
              <a:pPr/>
              <a:t>‹#›</a:t>
            </a:fld>
            <a:endParaRPr lang="vi-VN"/>
          </a:p>
        </p:txBody>
      </p:sp>
    </p:spTree>
    <p:extLst>
      <p:ext uri="{BB962C8B-B14F-4D97-AF65-F5344CB8AC3E}">
        <p14:creationId xmlns:p14="http://schemas.microsoft.com/office/powerpoint/2010/main" val="284469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612E770-A295-4699-81FF-8D7AF4113E1D}" type="datetimeFigureOut">
              <a:rPr lang="vi-VN" smtClean="0"/>
              <a:pPr/>
              <a:t>19/04/2018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CC8167-F058-4D85-B819-215152963663}" type="slidenum">
              <a:rPr lang="vi-VN" smtClean="0"/>
              <a:pPr/>
              <a:t>‹#›</a:t>
            </a:fld>
            <a:endParaRPr lang="vi-VN"/>
          </a:p>
        </p:txBody>
      </p:sp>
    </p:spTree>
    <p:extLst>
      <p:ext uri="{BB962C8B-B14F-4D97-AF65-F5344CB8AC3E}">
        <p14:creationId xmlns:p14="http://schemas.microsoft.com/office/powerpoint/2010/main" val="230393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612E770-A295-4699-81FF-8D7AF4113E1D}" type="datetimeFigureOut">
              <a:rPr lang="vi-VN" smtClean="0"/>
              <a:pPr/>
              <a:t>19/04/2018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CC8167-F058-4D85-B819-215152963663}" type="slidenum">
              <a:rPr lang="vi-VN" smtClean="0"/>
              <a:pPr/>
              <a:t>‹#›</a:t>
            </a:fld>
            <a:endParaRPr lang="vi-VN"/>
          </a:p>
        </p:txBody>
      </p:sp>
    </p:spTree>
    <p:extLst>
      <p:ext uri="{BB962C8B-B14F-4D97-AF65-F5344CB8AC3E}">
        <p14:creationId xmlns:p14="http://schemas.microsoft.com/office/powerpoint/2010/main" val="153239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612E770-A295-4699-81FF-8D7AF4113E1D}" type="datetimeFigureOut">
              <a:rPr lang="vi-VN" smtClean="0"/>
              <a:pPr/>
              <a:t>19/04/2018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CC8167-F058-4D85-B819-215152963663}" type="slidenum">
              <a:rPr lang="vi-VN" smtClean="0"/>
              <a:pPr/>
              <a:t>‹#›</a:t>
            </a:fld>
            <a:endParaRPr lang="vi-VN"/>
          </a:p>
        </p:txBody>
      </p:sp>
    </p:spTree>
    <p:extLst>
      <p:ext uri="{BB962C8B-B14F-4D97-AF65-F5344CB8AC3E}">
        <p14:creationId xmlns:p14="http://schemas.microsoft.com/office/powerpoint/2010/main" val="96505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2E770-A295-4699-81FF-8D7AF4113E1D}" type="datetimeFigureOut">
              <a:rPr lang="vi-VN" smtClean="0"/>
              <a:pPr/>
              <a:t>19/04/2018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CC8167-F058-4D85-B819-215152963663}" type="slidenum">
              <a:rPr lang="vi-VN" smtClean="0"/>
              <a:pPr/>
              <a:t>‹#›</a:t>
            </a:fld>
            <a:endParaRPr lang="vi-VN"/>
          </a:p>
        </p:txBody>
      </p:sp>
    </p:spTree>
    <p:extLst>
      <p:ext uri="{BB962C8B-B14F-4D97-AF65-F5344CB8AC3E}">
        <p14:creationId xmlns:p14="http://schemas.microsoft.com/office/powerpoint/2010/main" val="343925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7612E770-A295-4699-81FF-8D7AF4113E1D}" type="datetimeFigureOut">
              <a:rPr lang="vi-VN" smtClean="0"/>
              <a:pPr/>
              <a:t>19/04/2018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FCC8167-F058-4D85-B819-215152963663}" type="slidenum">
              <a:rPr lang="vi-VN" smtClean="0"/>
              <a:pPr/>
              <a:t>‹#›</a:t>
            </a:fld>
            <a:endParaRPr lang="vi-VN"/>
          </a:p>
        </p:txBody>
      </p:sp>
    </p:spTree>
    <p:extLst>
      <p:ext uri="{BB962C8B-B14F-4D97-AF65-F5344CB8AC3E}">
        <p14:creationId xmlns:p14="http://schemas.microsoft.com/office/powerpoint/2010/main" val="7988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7612E770-A295-4699-81FF-8D7AF4113E1D}" type="datetimeFigureOut">
              <a:rPr lang="vi-VN" smtClean="0"/>
              <a:pPr/>
              <a:t>19/04/2018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FCC8167-F058-4D85-B819-215152963663}" type="slidenum">
              <a:rPr lang="vi-VN" smtClean="0"/>
              <a:pPr/>
              <a:t>‹#›</a:t>
            </a:fld>
            <a:endParaRPr lang="vi-VN"/>
          </a:p>
        </p:txBody>
      </p:sp>
    </p:spTree>
    <p:extLst>
      <p:ext uri="{BB962C8B-B14F-4D97-AF65-F5344CB8AC3E}">
        <p14:creationId xmlns:p14="http://schemas.microsoft.com/office/powerpoint/2010/main" val="128252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7612E770-A295-4699-81FF-8D7AF4113E1D}" type="datetimeFigureOut">
              <a:rPr lang="vi-VN" smtClean="0"/>
              <a:pPr/>
              <a:t>19/04/2018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FCC8167-F058-4D85-B819-215152963663}" type="slidenum">
              <a:rPr lang="vi-VN" smtClean="0"/>
              <a:pPr/>
              <a:t>‹#›</a:t>
            </a:fld>
            <a:endParaRPr lang="vi-VN"/>
          </a:p>
        </p:txBody>
      </p:sp>
    </p:spTree>
    <p:extLst>
      <p:ext uri="{BB962C8B-B14F-4D97-AF65-F5344CB8AC3E}">
        <p14:creationId xmlns:p14="http://schemas.microsoft.com/office/powerpoint/2010/main" val="287883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2E770-A295-4699-81FF-8D7AF4113E1D}" type="datetimeFigureOut">
              <a:rPr lang="vi-VN" smtClean="0"/>
              <a:pPr/>
              <a:t>19/04/2018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FCC8167-F058-4D85-B819-215152963663}" type="slidenum">
              <a:rPr lang="vi-VN" smtClean="0"/>
              <a:pPr/>
              <a:t>‹#›</a:t>
            </a:fld>
            <a:endParaRPr lang="vi-VN"/>
          </a:p>
        </p:txBody>
      </p:sp>
    </p:spTree>
    <p:extLst>
      <p:ext uri="{BB962C8B-B14F-4D97-AF65-F5344CB8AC3E}">
        <p14:creationId xmlns:p14="http://schemas.microsoft.com/office/powerpoint/2010/main" val="311742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2E770-A295-4699-81FF-8D7AF4113E1D}" type="datetimeFigureOut">
              <a:rPr lang="vi-VN" smtClean="0"/>
              <a:pPr/>
              <a:t>19/04/2018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FCC8167-F058-4D85-B819-215152963663}" type="slidenum">
              <a:rPr lang="vi-VN" smtClean="0"/>
              <a:pPr/>
              <a:t>‹#›</a:t>
            </a:fld>
            <a:endParaRPr lang="vi-VN"/>
          </a:p>
        </p:txBody>
      </p:sp>
    </p:spTree>
    <p:extLst>
      <p:ext uri="{BB962C8B-B14F-4D97-AF65-F5344CB8AC3E}">
        <p14:creationId xmlns:p14="http://schemas.microsoft.com/office/powerpoint/2010/main" val="417925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2E770-A295-4699-81FF-8D7AF4113E1D}" type="datetimeFigureOut">
              <a:rPr lang="vi-VN" smtClean="0"/>
              <a:pPr/>
              <a:t>19/04/2018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FCC8167-F058-4D85-B819-215152963663}" type="slidenum">
              <a:rPr lang="vi-VN" smtClean="0"/>
              <a:pPr/>
              <a:t>‹#›</a:t>
            </a:fld>
            <a:endParaRPr lang="vi-VN"/>
          </a:p>
        </p:txBody>
      </p:sp>
    </p:spTree>
    <p:extLst>
      <p:ext uri="{BB962C8B-B14F-4D97-AF65-F5344CB8AC3E}">
        <p14:creationId xmlns:p14="http://schemas.microsoft.com/office/powerpoint/2010/main" val="160245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2E770-A295-4699-81FF-8D7AF4113E1D}" type="datetimeFigureOut">
              <a:rPr lang="vi-VN" smtClean="0"/>
              <a:pPr/>
              <a:t>19/04/2018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C8167-F058-4D85-B819-215152963663}" type="slidenum">
              <a:rPr lang="vi-VN" smtClean="0"/>
              <a:pPr/>
              <a:t>‹#›</a:t>
            </a:fld>
            <a:endParaRPr lang="vi-VN"/>
          </a:p>
        </p:txBody>
      </p:sp>
    </p:spTree>
    <p:extLst>
      <p:ext uri="{BB962C8B-B14F-4D97-AF65-F5344CB8AC3E}">
        <p14:creationId xmlns:p14="http://schemas.microsoft.com/office/powerpoint/2010/main" val="5784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2" descr="Frame 061"/>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1196752"/>
            <a:ext cx="8466217"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6000" b="1" spc="50" dirty="0" smtClean="0">
                <a:ln w="11430"/>
                <a:solidFill>
                  <a:srgbClr val="FF0000"/>
                </a:solidFill>
                <a:effectLst>
                  <a:outerShdw blurRad="76200" dist="50800" dir="5400000" algn="tl" rotWithShape="0">
                    <a:srgbClr val="000000">
                      <a:alpha val="65000"/>
                    </a:srgbClr>
                  </a:outerShdw>
                </a:effectLst>
              </a:rPr>
              <a:t>NHIỆT LIỆT CHÀO MỪNG</a:t>
            </a:r>
            <a:endParaRPr lang="en-US" sz="6000" b="1" spc="50" dirty="0">
              <a:ln w="11430"/>
              <a:solidFill>
                <a:srgbClr val="FF0000"/>
              </a:solidFill>
              <a:effectLst>
                <a:outerShdw blurRad="76200" dist="50800" dir="5400000" algn="tl" rotWithShape="0">
                  <a:srgbClr val="000000">
                    <a:alpha val="65000"/>
                  </a:srgbClr>
                </a:outerShdw>
              </a:effectLst>
            </a:endParaRPr>
          </a:p>
          <a:p>
            <a:pPr algn="ctr">
              <a:lnSpc>
                <a:spcPct val="150000"/>
              </a:lnSpc>
            </a:pPr>
            <a:r>
              <a:rPr lang="en-US" sz="4000" b="1" spc="50" dirty="0" smtClean="0">
                <a:ln w="11430"/>
                <a:solidFill>
                  <a:srgbClr val="FF0000"/>
                </a:solidFill>
                <a:effectLst>
                  <a:outerShdw blurRad="76200" dist="50800" dir="5400000" algn="tl" rotWithShape="0">
                    <a:srgbClr val="000000">
                      <a:alpha val="65000"/>
                    </a:srgbClr>
                  </a:outerShdw>
                </a:effectLst>
              </a:rPr>
              <a:t>QUÝ THẦY CÔ VỀ DỰ CHUYÊN ĐỀ</a:t>
            </a:r>
          </a:p>
          <a:p>
            <a:pPr algn="ctr">
              <a:lnSpc>
                <a:spcPct val="150000"/>
              </a:lnSpc>
            </a:pPr>
            <a:r>
              <a:rPr lang="en-US" sz="4400" b="1" spc="50" dirty="0" smtClean="0">
                <a:ln w="11430"/>
                <a:solidFill>
                  <a:srgbClr val="FF0000"/>
                </a:solidFill>
                <a:effectLst>
                  <a:outerShdw blurRad="76200" dist="50800" dir="5400000" algn="tl" rotWithShape="0">
                    <a:srgbClr val="000000">
                      <a:alpha val="65000"/>
                    </a:srgbClr>
                  </a:outerShdw>
                </a:effectLst>
              </a:rPr>
              <a:t>NGỮ VĂN LỚP 9</a:t>
            </a:r>
          </a:p>
        </p:txBody>
      </p:sp>
      <p:sp>
        <p:nvSpPr>
          <p:cNvPr id="7" name="TextBox 6"/>
          <p:cNvSpPr txBox="1"/>
          <p:nvPr/>
        </p:nvSpPr>
        <p:spPr>
          <a:xfrm>
            <a:off x="3779912" y="4887805"/>
            <a:ext cx="4536504" cy="954107"/>
          </a:xfrm>
          <a:prstGeom prst="rect">
            <a:avLst/>
          </a:prstGeom>
          <a:noFill/>
        </p:spPr>
        <p:txBody>
          <a:bodyPr wrap="square" rtlCol="0">
            <a:spAutoFit/>
          </a:bodyPr>
          <a:lstStyle/>
          <a:p>
            <a:r>
              <a:rPr lang="en-US" sz="2800" b="1" i="1" dirty="0" smtClean="0">
                <a:solidFill>
                  <a:schemeClr val="bg1"/>
                </a:solidFill>
              </a:rPr>
              <a:t>Giáo viên: </a:t>
            </a:r>
            <a:r>
              <a:rPr lang="en-US" sz="2800" b="1" i="1" dirty="0" err="1" smtClean="0">
                <a:solidFill>
                  <a:schemeClr val="bg1"/>
                </a:solidFill>
              </a:rPr>
              <a:t>Nguyễn</a:t>
            </a:r>
            <a:r>
              <a:rPr lang="en-US" sz="2800" b="1" i="1" dirty="0" smtClean="0">
                <a:solidFill>
                  <a:schemeClr val="bg1"/>
                </a:solidFill>
              </a:rPr>
              <a:t> Thu Thủy</a:t>
            </a:r>
          </a:p>
          <a:p>
            <a:r>
              <a:rPr lang="en-US" sz="2800" b="1" i="1" dirty="0" smtClean="0">
                <a:solidFill>
                  <a:schemeClr val="bg1"/>
                </a:solidFill>
              </a:rPr>
              <a:t>Trường THCS Gia Thụy</a:t>
            </a:r>
            <a:endParaRPr lang="vi-VN" sz="2800" b="1" i="1" dirty="0">
              <a:solidFill>
                <a:schemeClr val="bg1"/>
              </a:solidFill>
            </a:endParaRPr>
          </a:p>
        </p:txBody>
      </p:sp>
    </p:spTree>
    <p:extLst>
      <p:ext uri="{BB962C8B-B14F-4D97-AF65-F5344CB8AC3E}">
        <p14:creationId xmlns:p14="http://schemas.microsoft.com/office/powerpoint/2010/main" val="3750610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264111"/>
            <a:ext cx="8928992" cy="2092881"/>
          </a:xfrm>
          <a:prstGeom prst="rect">
            <a:avLst/>
          </a:prstGeom>
          <a:ln w="28575">
            <a:solidFill>
              <a:srgbClr val="0033CC"/>
            </a:solidFill>
          </a:ln>
        </p:spPr>
        <p:txBody>
          <a:bodyPr wrap="square">
            <a:spAutoFit/>
          </a:bodyPr>
          <a:lstStyle/>
          <a:p>
            <a:pPr algn="just"/>
            <a:r>
              <a:rPr lang="en-US" sz="1600" dirty="0">
                <a:solidFill>
                  <a:srgbClr val="0033CC"/>
                </a:solidFill>
              </a:rPr>
              <a:t> </a:t>
            </a:r>
            <a:r>
              <a:rPr lang="en-US" sz="1600" dirty="0" smtClean="0">
                <a:solidFill>
                  <a:srgbClr val="0033CC"/>
                </a:solidFill>
              </a:rPr>
              <a:t>     </a:t>
            </a:r>
            <a:r>
              <a:rPr lang="en-US" sz="2600" b="1" dirty="0" smtClean="0">
                <a:solidFill>
                  <a:srgbClr val="0033CC"/>
                </a:solidFill>
              </a:rPr>
              <a:t>Dựa vào </a:t>
            </a:r>
            <a:r>
              <a:rPr lang="en-US" sz="2600" b="1" dirty="0" smtClean="0">
                <a:solidFill>
                  <a:srgbClr val="C00000"/>
                </a:solidFill>
              </a:rPr>
              <a:t>khổ cuối bài thơ “Viếng lăng Bác”</a:t>
            </a:r>
            <a:r>
              <a:rPr lang="en-US" sz="2600" b="1" dirty="0" smtClean="0">
                <a:solidFill>
                  <a:srgbClr val="0033CC"/>
                </a:solidFill>
              </a:rPr>
              <a:t>, hãy viết một đoạn văn khoảng 12 câu theo cách lập luận T-P-H, trong đó có sử dụng một câu phủ định và một thành phần phụ chú để làm rõ </a:t>
            </a:r>
            <a:r>
              <a:rPr lang="en-US" sz="2600" b="1" dirty="0" smtClean="0">
                <a:solidFill>
                  <a:srgbClr val="C00000"/>
                </a:solidFill>
              </a:rPr>
              <a:t>tâm trạng lưu luyến của nhà thơ muốn được ở mãi bên Bác</a:t>
            </a:r>
            <a:r>
              <a:rPr lang="en-US" sz="2600" b="1" dirty="0" smtClean="0">
                <a:solidFill>
                  <a:srgbClr val="0033CC"/>
                </a:solidFill>
              </a:rPr>
              <a:t>. (</a:t>
            </a:r>
            <a:r>
              <a:rPr lang="en-US" sz="2600" b="1" i="1" dirty="0" smtClean="0">
                <a:solidFill>
                  <a:srgbClr val="0033CC"/>
                </a:solidFill>
              </a:rPr>
              <a:t>Gạch dưới câu phủ định và từ ngữ làm thành phần phụ chú</a:t>
            </a:r>
            <a:r>
              <a:rPr lang="en-US" sz="2600" b="1" dirty="0" smtClean="0">
                <a:solidFill>
                  <a:srgbClr val="0033CC"/>
                </a:solidFill>
              </a:rPr>
              <a:t>)</a:t>
            </a:r>
            <a:endParaRPr lang="vi-VN" sz="2600" dirty="0"/>
          </a:p>
        </p:txBody>
      </p:sp>
      <p:sp>
        <p:nvSpPr>
          <p:cNvPr id="5" name="Pentagon 4"/>
          <p:cNvSpPr/>
          <p:nvPr/>
        </p:nvSpPr>
        <p:spPr>
          <a:xfrm rot="10800000">
            <a:off x="35496" y="44625"/>
            <a:ext cx="4680520" cy="523221"/>
          </a:xfrm>
          <a:prstGeom prst="homePlate">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179512" y="44624"/>
            <a:ext cx="4104456" cy="523220"/>
          </a:xfrm>
          <a:prstGeom prst="rect">
            <a:avLst/>
          </a:prstGeom>
          <a:noFill/>
        </p:spPr>
        <p:txBody>
          <a:bodyPr wrap="square" rtlCol="0">
            <a:spAutoFit/>
          </a:bodyPr>
          <a:lstStyle/>
          <a:p>
            <a:r>
              <a:rPr lang="en-US" sz="2800" b="1" dirty="0" smtClean="0">
                <a:solidFill>
                  <a:schemeClr val="bg1"/>
                </a:solidFill>
              </a:rPr>
              <a:t>Cách viết câu chủ đề mở</a:t>
            </a:r>
            <a:endParaRPr lang="vi-VN" sz="2800" b="1" dirty="0">
              <a:solidFill>
                <a:schemeClr val="bg1"/>
              </a:solidFill>
            </a:endParaRPr>
          </a:p>
        </p:txBody>
      </p:sp>
      <p:sp>
        <p:nvSpPr>
          <p:cNvPr id="8" name="TextBox 7"/>
          <p:cNvSpPr txBox="1"/>
          <p:nvPr/>
        </p:nvSpPr>
        <p:spPr>
          <a:xfrm>
            <a:off x="1907704" y="620688"/>
            <a:ext cx="6408712" cy="5386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900" b="1" dirty="0" smtClean="0">
                <a:solidFill>
                  <a:srgbClr val="FFFF00"/>
                </a:solidFill>
              </a:rPr>
              <a:t>tác giả + tác phẩm + ý chủ đề + phạm vi</a:t>
            </a:r>
            <a:endParaRPr lang="vi-VN" sz="2900" b="1" dirty="0">
              <a:solidFill>
                <a:srgbClr val="FFFF00"/>
              </a:solidFill>
            </a:endParaRPr>
          </a:p>
        </p:txBody>
      </p:sp>
      <p:sp>
        <p:nvSpPr>
          <p:cNvPr id="10" name="Right Arrow 9"/>
          <p:cNvSpPr/>
          <p:nvPr/>
        </p:nvSpPr>
        <p:spPr>
          <a:xfrm>
            <a:off x="1403648" y="764704"/>
            <a:ext cx="432048" cy="288032"/>
          </a:xfrm>
          <a:prstGeom prst="rightArrow">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p:cNvSpPr txBox="1"/>
          <p:nvPr/>
        </p:nvSpPr>
        <p:spPr>
          <a:xfrm>
            <a:off x="1619672" y="1264111"/>
            <a:ext cx="4896544" cy="492443"/>
          </a:xfrm>
          <a:prstGeom prst="rect">
            <a:avLst/>
          </a:prstGeom>
          <a:noFill/>
        </p:spPr>
        <p:txBody>
          <a:bodyPr wrap="square" rtlCol="0">
            <a:spAutoFit/>
          </a:bodyPr>
          <a:lstStyle/>
          <a:p>
            <a:r>
              <a:rPr lang="en-US" sz="2600" b="1" dirty="0">
                <a:solidFill>
                  <a:srgbClr val="C00000"/>
                </a:solidFill>
              </a:rPr>
              <a:t>k</a:t>
            </a:r>
            <a:r>
              <a:rPr lang="en-US" sz="2600" b="1" dirty="0" smtClean="0">
                <a:solidFill>
                  <a:srgbClr val="C00000"/>
                </a:solidFill>
              </a:rPr>
              <a:t>hổ cuối bài thơ “Viếng lăng Bác”</a:t>
            </a:r>
            <a:endParaRPr lang="vi-VN" sz="2600" b="1" dirty="0">
              <a:solidFill>
                <a:srgbClr val="C00000"/>
              </a:solidFill>
            </a:endParaRPr>
          </a:p>
        </p:txBody>
      </p:sp>
      <p:sp>
        <p:nvSpPr>
          <p:cNvPr id="17" name="TextBox 16"/>
          <p:cNvSpPr txBox="1"/>
          <p:nvPr/>
        </p:nvSpPr>
        <p:spPr>
          <a:xfrm>
            <a:off x="179512" y="2504509"/>
            <a:ext cx="8856984" cy="492443"/>
          </a:xfrm>
          <a:prstGeom prst="rect">
            <a:avLst/>
          </a:prstGeom>
          <a:noFill/>
        </p:spPr>
        <p:txBody>
          <a:bodyPr wrap="square" rtlCol="0">
            <a:spAutoFit/>
          </a:bodyPr>
          <a:lstStyle/>
          <a:p>
            <a:r>
              <a:rPr lang="en-US" sz="2600" b="1" dirty="0">
                <a:solidFill>
                  <a:srgbClr val="C00000"/>
                </a:solidFill>
              </a:rPr>
              <a:t>tâm trạng lưu luyến </a:t>
            </a:r>
            <a:r>
              <a:rPr lang="en-US" sz="2600" b="1" dirty="0" smtClean="0">
                <a:solidFill>
                  <a:srgbClr val="C00000"/>
                </a:solidFill>
              </a:rPr>
              <a:t>muốn </a:t>
            </a:r>
            <a:r>
              <a:rPr lang="en-US" sz="2600" b="1" dirty="0">
                <a:solidFill>
                  <a:srgbClr val="C00000"/>
                </a:solidFill>
              </a:rPr>
              <a:t>được ở mãi bên </a:t>
            </a:r>
            <a:r>
              <a:rPr lang="en-US" sz="2600" b="1" dirty="0" smtClean="0">
                <a:solidFill>
                  <a:srgbClr val="C00000"/>
                </a:solidFill>
              </a:rPr>
              <a:t>Bác.</a:t>
            </a:r>
            <a:endParaRPr lang="vi-VN" sz="2600" dirty="0"/>
          </a:p>
        </p:txBody>
      </p:sp>
      <p:sp>
        <p:nvSpPr>
          <p:cNvPr id="18" name="TextBox 17"/>
          <p:cNvSpPr txBox="1"/>
          <p:nvPr/>
        </p:nvSpPr>
        <p:spPr>
          <a:xfrm>
            <a:off x="35496" y="3501008"/>
            <a:ext cx="1296144" cy="492443"/>
          </a:xfrm>
          <a:prstGeom prst="rect">
            <a:avLst/>
          </a:prstGeom>
          <a:noFill/>
        </p:spPr>
        <p:txBody>
          <a:bodyPr wrap="square" rtlCol="0">
            <a:spAutoFit/>
          </a:bodyPr>
          <a:lstStyle/>
          <a:p>
            <a:r>
              <a:rPr lang="en-US" sz="2600" b="1" dirty="0" smtClean="0">
                <a:solidFill>
                  <a:srgbClr val="C00000"/>
                </a:solidFill>
              </a:rPr>
              <a:t>1. Trong</a:t>
            </a:r>
            <a:endParaRPr lang="vi-VN" sz="2600" b="1" dirty="0">
              <a:solidFill>
                <a:srgbClr val="C00000"/>
              </a:solidFill>
            </a:endParaRPr>
          </a:p>
        </p:txBody>
      </p:sp>
      <p:sp>
        <p:nvSpPr>
          <p:cNvPr id="19" name="TextBox 18"/>
          <p:cNvSpPr txBox="1"/>
          <p:nvPr/>
        </p:nvSpPr>
        <p:spPr>
          <a:xfrm>
            <a:off x="5796136" y="3429000"/>
            <a:ext cx="3348372" cy="492443"/>
          </a:xfrm>
          <a:prstGeom prst="rect">
            <a:avLst/>
          </a:prstGeom>
          <a:noFill/>
        </p:spPr>
        <p:txBody>
          <a:bodyPr wrap="square" rtlCol="0">
            <a:spAutoFit/>
          </a:bodyPr>
          <a:lstStyle/>
          <a:p>
            <a:r>
              <a:rPr lang="en-US" sz="2600" b="1" dirty="0" smtClean="0">
                <a:solidFill>
                  <a:srgbClr val="C00000"/>
                </a:solidFill>
              </a:rPr>
              <a:t>, Viễn Phương đã diễn</a:t>
            </a:r>
            <a:endParaRPr lang="vi-VN" sz="2600" b="1" dirty="0">
              <a:solidFill>
                <a:srgbClr val="C00000"/>
              </a:solidFill>
            </a:endParaRPr>
          </a:p>
        </p:txBody>
      </p:sp>
      <p:sp>
        <p:nvSpPr>
          <p:cNvPr id="21" name="Right Arrow 20"/>
          <p:cNvSpPr/>
          <p:nvPr/>
        </p:nvSpPr>
        <p:spPr>
          <a:xfrm>
            <a:off x="486602" y="4653136"/>
            <a:ext cx="77303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TextBox 21"/>
          <p:cNvSpPr txBox="1"/>
          <p:nvPr/>
        </p:nvSpPr>
        <p:spPr>
          <a:xfrm>
            <a:off x="1287163" y="4509120"/>
            <a:ext cx="4176464" cy="461665"/>
          </a:xfrm>
          <a:prstGeom prst="rect">
            <a:avLst/>
          </a:prstGeom>
          <a:noFill/>
        </p:spPr>
        <p:txBody>
          <a:bodyPr wrap="square" rtlCol="0">
            <a:spAutoFit/>
          </a:bodyPr>
          <a:lstStyle/>
          <a:p>
            <a:r>
              <a:rPr lang="en-US" sz="2400" b="1" dirty="0" smtClean="0">
                <a:solidFill>
                  <a:srgbClr val="0033CC"/>
                </a:solidFill>
              </a:rPr>
              <a:t>Cách 1</a:t>
            </a:r>
            <a:endParaRPr lang="vi-VN" sz="2400" b="1" dirty="0">
              <a:solidFill>
                <a:srgbClr val="0033CC"/>
              </a:solidFill>
            </a:endParaRPr>
          </a:p>
        </p:txBody>
      </p:sp>
      <p:sp>
        <p:nvSpPr>
          <p:cNvPr id="23" name="TextBox 22"/>
          <p:cNvSpPr txBox="1"/>
          <p:nvPr/>
        </p:nvSpPr>
        <p:spPr>
          <a:xfrm>
            <a:off x="107504" y="2497873"/>
            <a:ext cx="8856984" cy="492443"/>
          </a:xfrm>
          <a:prstGeom prst="rect">
            <a:avLst/>
          </a:prstGeom>
          <a:noFill/>
        </p:spPr>
        <p:txBody>
          <a:bodyPr wrap="square" rtlCol="0">
            <a:spAutoFit/>
          </a:bodyPr>
          <a:lstStyle/>
          <a:p>
            <a:r>
              <a:rPr lang="en-US" sz="2600" b="1" dirty="0" smtClean="0">
                <a:solidFill>
                  <a:srgbClr val="C00000"/>
                </a:solidFill>
              </a:rPr>
              <a:t>2. Tâm trạng </a:t>
            </a:r>
            <a:r>
              <a:rPr lang="en-US" sz="2600" b="1" dirty="0">
                <a:solidFill>
                  <a:srgbClr val="C00000"/>
                </a:solidFill>
              </a:rPr>
              <a:t>lưu luyến </a:t>
            </a:r>
            <a:r>
              <a:rPr lang="en-US" sz="2600" b="1" dirty="0" smtClean="0">
                <a:solidFill>
                  <a:srgbClr val="C00000"/>
                </a:solidFill>
              </a:rPr>
              <a:t>muốn </a:t>
            </a:r>
            <a:r>
              <a:rPr lang="en-US" sz="2600" b="1" dirty="0">
                <a:solidFill>
                  <a:srgbClr val="C00000"/>
                </a:solidFill>
              </a:rPr>
              <a:t>được ở </a:t>
            </a:r>
            <a:r>
              <a:rPr lang="en-US" sz="2600" b="1" dirty="0" smtClean="0">
                <a:solidFill>
                  <a:srgbClr val="C00000"/>
                </a:solidFill>
              </a:rPr>
              <a:t>mãi </a:t>
            </a:r>
            <a:r>
              <a:rPr lang="en-US" sz="2600" b="1" dirty="0">
                <a:solidFill>
                  <a:srgbClr val="C00000"/>
                </a:solidFill>
              </a:rPr>
              <a:t>bên </a:t>
            </a:r>
            <a:r>
              <a:rPr lang="en-US" sz="2600" b="1" dirty="0" smtClean="0">
                <a:solidFill>
                  <a:srgbClr val="C00000"/>
                </a:solidFill>
              </a:rPr>
              <a:t>Bác</a:t>
            </a:r>
            <a:endParaRPr lang="vi-VN" sz="2600" dirty="0"/>
          </a:p>
        </p:txBody>
      </p:sp>
      <p:sp>
        <p:nvSpPr>
          <p:cNvPr id="24" name="TextBox 23"/>
          <p:cNvSpPr txBox="1"/>
          <p:nvPr/>
        </p:nvSpPr>
        <p:spPr>
          <a:xfrm>
            <a:off x="107504" y="5600853"/>
            <a:ext cx="3816424" cy="492443"/>
          </a:xfrm>
          <a:prstGeom prst="rect">
            <a:avLst/>
          </a:prstGeom>
          <a:noFill/>
        </p:spPr>
        <p:txBody>
          <a:bodyPr wrap="square" rtlCol="0">
            <a:spAutoFit/>
          </a:bodyPr>
          <a:lstStyle/>
          <a:p>
            <a:r>
              <a:rPr lang="en-US" sz="2600" b="1" dirty="0" smtClean="0">
                <a:solidFill>
                  <a:srgbClr val="C00000"/>
                </a:solidFill>
              </a:rPr>
              <a:t>Viễn Phương thể hiện qua </a:t>
            </a:r>
            <a:endParaRPr lang="vi-VN" sz="2600" dirty="0"/>
          </a:p>
        </p:txBody>
      </p:sp>
      <p:sp>
        <p:nvSpPr>
          <p:cNvPr id="25" name="TextBox 24"/>
          <p:cNvSpPr txBox="1"/>
          <p:nvPr/>
        </p:nvSpPr>
        <p:spPr>
          <a:xfrm>
            <a:off x="1691680" y="1280373"/>
            <a:ext cx="4968552" cy="492443"/>
          </a:xfrm>
          <a:prstGeom prst="rect">
            <a:avLst/>
          </a:prstGeom>
          <a:noFill/>
        </p:spPr>
        <p:txBody>
          <a:bodyPr wrap="square" rtlCol="0">
            <a:spAutoFit/>
          </a:bodyPr>
          <a:lstStyle/>
          <a:p>
            <a:r>
              <a:rPr lang="en-US" sz="2600" b="1" dirty="0">
                <a:solidFill>
                  <a:srgbClr val="C00000"/>
                </a:solidFill>
              </a:rPr>
              <a:t>k</a:t>
            </a:r>
            <a:r>
              <a:rPr lang="en-US" sz="2600" b="1" dirty="0" smtClean="0">
                <a:solidFill>
                  <a:srgbClr val="C00000"/>
                </a:solidFill>
              </a:rPr>
              <a:t>hổ cuối bài thơ “Viếng lăng Bác”.</a:t>
            </a:r>
            <a:endParaRPr lang="vi-VN" sz="2600" b="1" dirty="0">
              <a:solidFill>
                <a:srgbClr val="C00000"/>
              </a:solidFill>
            </a:endParaRPr>
          </a:p>
        </p:txBody>
      </p:sp>
      <p:sp>
        <p:nvSpPr>
          <p:cNvPr id="26" name="TextBox 25"/>
          <p:cNvSpPr txBox="1"/>
          <p:nvPr/>
        </p:nvSpPr>
        <p:spPr>
          <a:xfrm>
            <a:off x="56603" y="3993451"/>
            <a:ext cx="648072" cy="492443"/>
          </a:xfrm>
          <a:prstGeom prst="rect">
            <a:avLst/>
          </a:prstGeom>
          <a:noFill/>
        </p:spPr>
        <p:txBody>
          <a:bodyPr wrap="square" rtlCol="0">
            <a:spAutoFit/>
          </a:bodyPr>
          <a:lstStyle/>
          <a:p>
            <a:r>
              <a:rPr lang="en-US" sz="2600" b="1" dirty="0">
                <a:solidFill>
                  <a:srgbClr val="C00000"/>
                </a:solidFill>
              </a:rPr>
              <a:t>t</a:t>
            </a:r>
            <a:r>
              <a:rPr lang="en-US" sz="2600" b="1" dirty="0" smtClean="0">
                <a:solidFill>
                  <a:srgbClr val="C00000"/>
                </a:solidFill>
              </a:rPr>
              <a:t>ả </a:t>
            </a:r>
            <a:endParaRPr lang="vi-VN" sz="2600" b="1" dirty="0">
              <a:solidFill>
                <a:srgbClr val="C00000"/>
              </a:solidFill>
            </a:endParaRPr>
          </a:p>
        </p:txBody>
      </p:sp>
      <p:sp>
        <p:nvSpPr>
          <p:cNvPr id="27" name="Right Arrow 26"/>
          <p:cNvSpPr/>
          <p:nvPr/>
        </p:nvSpPr>
        <p:spPr>
          <a:xfrm>
            <a:off x="501258" y="6237312"/>
            <a:ext cx="77303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p:cNvSpPr txBox="1"/>
          <p:nvPr/>
        </p:nvSpPr>
        <p:spPr>
          <a:xfrm>
            <a:off x="1403648" y="6093296"/>
            <a:ext cx="4176464" cy="461665"/>
          </a:xfrm>
          <a:prstGeom prst="rect">
            <a:avLst/>
          </a:prstGeom>
          <a:noFill/>
        </p:spPr>
        <p:txBody>
          <a:bodyPr wrap="square" rtlCol="0">
            <a:spAutoFit/>
          </a:bodyPr>
          <a:lstStyle/>
          <a:p>
            <a:r>
              <a:rPr lang="en-US" sz="2400" b="1" dirty="0" smtClean="0">
                <a:solidFill>
                  <a:srgbClr val="0033CC"/>
                </a:solidFill>
              </a:rPr>
              <a:t>Cách 2</a:t>
            </a:r>
            <a:endParaRPr lang="vi-VN" sz="2400" b="1" dirty="0">
              <a:solidFill>
                <a:srgbClr val="0033CC"/>
              </a:solidFill>
            </a:endParaRPr>
          </a:p>
        </p:txBody>
      </p:sp>
      <p:sp>
        <p:nvSpPr>
          <p:cNvPr id="2" name="TextBox 1"/>
          <p:cNvSpPr txBox="1"/>
          <p:nvPr/>
        </p:nvSpPr>
        <p:spPr>
          <a:xfrm>
            <a:off x="5364088" y="6324128"/>
            <a:ext cx="2304256" cy="369332"/>
          </a:xfrm>
          <a:prstGeom prst="rect">
            <a:avLst/>
          </a:prstGeom>
          <a:noFill/>
        </p:spPr>
        <p:txBody>
          <a:bodyPr wrap="square" rtlCol="0">
            <a:spAutoFit/>
          </a:bodyPr>
          <a:lstStyle/>
          <a:p>
            <a:endParaRPr lang="vi-VN" dirty="0"/>
          </a:p>
        </p:txBody>
      </p:sp>
      <p:sp>
        <p:nvSpPr>
          <p:cNvPr id="3" name="TextBox 2"/>
          <p:cNvSpPr txBox="1"/>
          <p:nvPr/>
        </p:nvSpPr>
        <p:spPr>
          <a:xfrm>
            <a:off x="7020272" y="5157192"/>
            <a:ext cx="2088232" cy="492443"/>
          </a:xfrm>
          <a:prstGeom prst="rect">
            <a:avLst/>
          </a:prstGeom>
          <a:noFill/>
        </p:spPr>
        <p:txBody>
          <a:bodyPr wrap="square" rtlCol="0">
            <a:spAutoFit/>
          </a:bodyPr>
          <a:lstStyle/>
          <a:p>
            <a:r>
              <a:rPr lang="en-US" sz="2600" b="1" dirty="0">
                <a:solidFill>
                  <a:srgbClr val="C00000"/>
                </a:solidFill>
              </a:rPr>
              <a:t>được </a:t>
            </a:r>
            <a:r>
              <a:rPr lang="en-US" sz="2600" b="1" dirty="0" smtClean="0">
                <a:solidFill>
                  <a:srgbClr val="C00000"/>
                </a:solidFill>
              </a:rPr>
              <a:t>tác giả</a:t>
            </a:r>
            <a:endParaRPr lang="vi-VN" sz="2600" dirty="0"/>
          </a:p>
        </p:txBody>
      </p:sp>
    </p:spTree>
    <p:extLst>
      <p:ext uri="{BB962C8B-B14F-4D97-AF65-F5344CB8AC3E}">
        <p14:creationId xmlns:p14="http://schemas.microsoft.com/office/powerpoint/2010/main" val="294408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2"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par>
                                <p:cTn id="8" presetID="42" presetClass="path" presetSubtype="0" accel="50000" decel="50000" fill="hold" grpId="1" nodeType="withEffect">
                                  <p:stCondLst>
                                    <p:cond delay="0"/>
                                  </p:stCondLst>
                                  <p:childTnLst>
                                    <p:animMotion origin="layout" path="M -1.66667E-6 1.11111E-6 L -0.03923 0.32176 " pathEditMode="relative" rAng="0" ptsTypes="AA">
                                      <p:cBhvr>
                                        <p:cTn id="9" dur="2000" fill="hold"/>
                                        <p:tgtEl>
                                          <p:spTgt spid="15"/>
                                        </p:tgtEl>
                                        <p:attrNameLst>
                                          <p:attrName>ppt_x</p:attrName>
                                          <p:attrName>ppt_y</p:attrName>
                                        </p:attrNameLst>
                                      </p:cBhvr>
                                      <p:rCtr x="-1962" y="16088"/>
                                    </p:animMotion>
                                  </p:childTnLst>
                                </p:cTn>
                              </p:par>
                            </p:childTnLst>
                          </p:cTn>
                        </p:par>
                        <p:par>
                          <p:cTn id="10" fill="hold">
                            <p:stCondLst>
                              <p:cond delay="2000"/>
                            </p:stCondLst>
                            <p:childTnLst>
                              <p:par>
                                <p:cTn id="11" presetID="16" presetClass="entr" presetSubtype="37"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500"/>
                                        <p:tgtEl>
                                          <p:spTgt spid="17"/>
                                        </p:tgtEl>
                                      </p:cBhvr>
                                    </p:animEffect>
                                  </p:childTnLst>
                                </p:cTn>
                              </p:par>
                              <p:par>
                                <p:cTn id="14" presetID="42" presetClass="path" presetSubtype="0" accel="50000" decel="50000" fill="hold" grpId="1" nodeType="withEffect">
                                  <p:stCondLst>
                                    <p:cond delay="0"/>
                                  </p:stCondLst>
                                  <p:childTnLst>
                                    <p:animMotion origin="layout" path="M 5.55556E-7 4.44444E-6 L 0.0276 0.2162 " pathEditMode="relative" rAng="0" ptsTypes="AA">
                                      <p:cBhvr>
                                        <p:cTn id="15" dur="2000" fill="hold"/>
                                        <p:tgtEl>
                                          <p:spTgt spid="17"/>
                                        </p:tgtEl>
                                        <p:attrNameLst>
                                          <p:attrName>ppt_x</p:attrName>
                                          <p:attrName>ppt_y</p:attrName>
                                        </p:attrNameLst>
                                      </p:cBhvr>
                                      <p:rCtr x="1372" y="10810"/>
                                    </p:animMotion>
                                  </p:childTnLst>
                                </p:cTn>
                              </p:par>
                            </p:childTnLst>
                          </p:cTn>
                        </p:par>
                        <p:par>
                          <p:cTn id="16" fill="hold">
                            <p:stCondLst>
                              <p:cond delay="4000"/>
                            </p:stCondLst>
                            <p:childTnLst>
                              <p:par>
                                <p:cTn id="17" presetID="6" presetClass="entr" presetSubtype="32"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out)">
                                      <p:cBhvr>
                                        <p:cTn id="19" dur="500"/>
                                        <p:tgtEl>
                                          <p:spTgt spid="18"/>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out)">
                                      <p:cBhvr>
                                        <p:cTn id="22" dur="500"/>
                                        <p:tgtEl>
                                          <p:spTgt spid="19"/>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ircle(out)">
                                      <p:cBhvr>
                                        <p:cTn id="25" dur="500"/>
                                        <p:tgtEl>
                                          <p:spTgt spid="26"/>
                                        </p:tgtEl>
                                      </p:cBhvr>
                                    </p:animEffect>
                                  </p:childTnLst>
                                </p:cTn>
                              </p:par>
                            </p:childTnLst>
                          </p:cTn>
                        </p:par>
                        <p:par>
                          <p:cTn id="26" fill="hold">
                            <p:stCondLst>
                              <p:cond delay="450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750"/>
                                        <p:tgtEl>
                                          <p:spTgt spid="2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750"/>
                                        <p:tgtEl>
                                          <p:spTgt spid="22"/>
                                        </p:tgtEl>
                                      </p:cBhvr>
                                    </p:animEffect>
                                  </p:childTnLst>
                                </p:cTn>
                              </p:par>
                            </p:childTnLst>
                          </p:cTn>
                        </p:par>
                        <p:par>
                          <p:cTn id="33" fill="hold">
                            <p:stCondLst>
                              <p:cond delay="5250"/>
                            </p:stCondLst>
                            <p:childTnLst>
                              <p:par>
                                <p:cTn id="34" presetID="2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42" presetClass="path" presetSubtype="0" accel="50000" decel="50000" fill="hold" grpId="1" nodeType="withEffect">
                                  <p:stCondLst>
                                    <p:cond delay="0"/>
                                  </p:stCondLst>
                                  <p:childTnLst>
                                    <p:animMotion origin="layout" path="M 3.05556E-6 4.44444E-6 L -0.00382 0.38425 " pathEditMode="relative" rAng="0" ptsTypes="AA">
                                      <p:cBhvr>
                                        <p:cTn id="38" dur="2000" fill="hold"/>
                                        <p:tgtEl>
                                          <p:spTgt spid="23"/>
                                        </p:tgtEl>
                                        <p:attrNameLst>
                                          <p:attrName>ppt_x</p:attrName>
                                          <p:attrName>ppt_y</p:attrName>
                                        </p:attrNameLst>
                                      </p:cBhvr>
                                      <p:rCtr x="-191" y="19213"/>
                                    </p:animMotion>
                                  </p:childTnLst>
                                </p:cTn>
                              </p:par>
                            </p:childTnLst>
                          </p:cTn>
                        </p:par>
                        <p:par>
                          <p:cTn id="39" fill="hold">
                            <p:stCondLst>
                              <p:cond delay="7250"/>
                            </p:stCondLst>
                            <p:childTnLst>
                              <p:par>
                                <p:cTn id="40" presetID="22" presetClass="entr" presetSubtype="4"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par>
                                <p:cTn id="43" presetID="42" presetClass="path" presetSubtype="0" accel="50000" decel="50000" fill="hold" grpId="1" nodeType="withEffect">
                                  <p:stCondLst>
                                    <p:cond delay="0"/>
                                  </p:stCondLst>
                                  <p:childTnLst>
                                    <p:animMotion origin="layout" path="M 2.77778E-6 4.81481E-6 L 0.23246 0.63425 " pathEditMode="relative" rAng="0" ptsTypes="AA">
                                      <p:cBhvr>
                                        <p:cTn id="44" dur="2250" fill="hold"/>
                                        <p:tgtEl>
                                          <p:spTgt spid="25"/>
                                        </p:tgtEl>
                                        <p:attrNameLst>
                                          <p:attrName>ppt_x</p:attrName>
                                          <p:attrName>ppt_y</p:attrName>
                                        </p:attrNameLst>
                                      </p:cBhvr>
                                      <p:rCtr x="11615" y="31713"/>
                                    </p:animMotion>
                                  </p:childTnLst>
                                </p:cTn>
                              </p:par>
                            </p:childTnLst>
                          </p:cTn>
                        </p:par>
                        <p:par>
                          <p:cTn id="45" fill="hold">
                            <p:stCondLst>
                              <p:cond delay="9500"/>
                            </p:stCondLst>
                            <p:childTnLst>
                              <p:par>
                                <p:cTn id="46" presetID="22" presetClass="entr" presetSubtype="4"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75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750"/>
                                        <p:tgtEl>
                                          <p:spTgt spid="3"/>
                                        </p:tgtEl>
                                      </p:cBhvr>
                                    </p:animEffect>
                                  </p:childTnLst>
                                </p:cTn>
                              </p:par>
                            </p:childTnLst>
                          </p:cTn>
                        </p:par>
                        <p:par>
                          <p:cTn id="52" fill="hold">
                            <p:stCondLst>
                              <p:cond delay="10250"/>
                            </p:stCondLst>
                            <p:childTnLst>
                              <p:par>
                                <p:cTn id="53" presetID="22" presetClass="entr" presetSubtype="8"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750"/>
                                        <p:tgtEl>
                                          <p:spTgt spid="2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15" grpId="2"/>
      <p:bldP spid="17" grpId="0"/>
      <p:bldP spid="17" grpId="1"/>
      <p:bldP spid="18" grpId="0"/>
      <p:bldP spid="19" grpId="0"/>
      <p:bldP spid="21" grpId="0" animBg="1"/>
      <p:bldP spid="22" grpId="0"/>
      <p:bldP spid="23" grpId="0"/>
      <p:bldP spid="23" grpId="1"/>
      <p:bldP spid="24" grpId="0"/>
      <p:bldP spid="25" grpId="0"/>
      <p:bldP spid="25" grpId="1"/>
      <p:bldP spid="26" grpId="0"/>
      <p:bldP spid="27" grpId="0" animBg="1"/>
      <p:bldP spid="2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524500" y="1676400"/>
            <a:ext cx="2717626" cy="1676400"/>
          </a:xfrm>
          <a:prstGeom prst="roundRect">
            <a:avLst/>
          </a:prstGeom>
          <a:solidFill>
            <a:srgbClr val="0033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7" name="Rectangle 20"/>
          <p:cNvSpPr>
            <a:spLocks noChangeArrowheads="1"/>
          </p:cNvSpPr>
          <p:nvPr/>
        </p:nvSpPr>
        <p:spPr bwMode="auto">
          <a:xfrm>
            <a:off x="5715000" y="1595497"/>
            <a:ext cx="251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vi-VN" sz="3200" b="1" dirty="0">
                <a:solidFill>
                  <a:schemeClr val="bg1"/>
                </a:solidFill>
                <a:ea typeface="Times New Roman" pitchFamily="18" charset="0"/>
                <a:cs typeface="Arial" charset="0"/>
              </a:rPr>
              <a:t> </a:t>
            </a:r>
            <a:r>
              <a:rPr lang="en-US" altLang="vi-VN" sz="3200" b="1" dirty="0" err="1">
                <a:solidFill>
                  <a:schemeClr val="bg1"/>
                </a:solidFill>
                <a:ea typeface="Times New Roman" pitchFamily="18" charset="0"/>
                <a:cs typeface="Arial" charset="0"/>
              </a:rPr>
              <a:t>Đọc</a:t>
            </a:r>
            <a:r>
              <a:rPr lang="en-US" altLang="vi-VN" sz="3200" b="1" dirty="0">
                <a:solidFill>
                  <a:schemeClr val="bg1"/>
                </a:solidFill>
                <a:ea typeface="Times New Roman" pitchFamily="18" charset="0"/>
                <a:cs typeface="Arial" charset="0"/>
              </a:rPr>
              <a:t> </a:t>
            </a:r>
            <a:r>
              <a:rPr lang="en-US" altLang="vi-VN" sz="3200" b="1" dirty="0" err="1">
                <a:solidFill>
                  <a:schemeClr val="bg1"/>
                </a:solidFill>
                <a:ea typeface="Times New Roman" pitchFamily="18" charset="0"/>
                <a:cs typeface="Arial" charset="0"/>
              </a:rPr>
              <a:t>kĩ</a:t>
            </a:r>
            <a:r>
              <a:rPr lang="en-US" altLang="vi-VN" sz="3200" b="1" dirty="0">
                <a:solidFill>
                  <a:schemeClr val="bg1"/>
                </a:solidFill>
                <a:ea typeface="Times New Roman" pitchFamily="18" charset="0"/>
                <a:cs typeface="Arial" charset="0"/>
              </a:rPr>
              <a:t> </a:t>
            </a:r>
            <a:r>
              <a:rPr lang="en-US" altLang="vi-VN" sz="3200" b="1" dirty="0" err="1">
                <a:solidFill>
                  <a:schemeClr val="bg1"/>
                </a:solidFill>
                <a:ea typeface="Times New Roman" pitchFamily="18" charset="0"/>
                <a:cs typeface="Arial" charset="0"/>
              </a:rPr>
              <a:t>đề</a:t>
            </a:r>
            <a:r>
              <a:rPr lang="en-US" altLang="vi-VN" sz="3200" b="1" dirty="0">
                <a:solidFill>
                  <a:schemeClr val="bg1"/>
                </a:solidFill>
                <a:ea typeface="Times New Roman" pitchFamily="18" charset="0"/>
                <a:cs typeface="Arial" charset="0"/>
              </a:rPr>
              <a:t> </a:t>
            </a:r>
          </a:p>
          <a:p>
            <a:pPr>
              <a:buFontTx/>
              <a:buChar char="-"/>
            </a:pPr>
            <a:r>
              <a:rPr lang="en-US" altLang="vi-VN" sz="3200" b="1" dirty="0">
                <a:solidFill>
                  <a:schemeClr val="bg1"/>
                </a:solidFill>
                <a:ea typeface="Times New Roman" pitchFamily="18" charset="0"/>
                <a:cs typeface="Arial" charset="0"/>
              </a:rPr>
              <a:t> Xác định </a:t>
            </a:r>
            <a:r>
              <a:rPr lang="en-US" altLang="vi-VN" sz="3200" b="1" dirty="0" smtClean="0">
                <a:solidFill>
                  <a:schemeClr val="bg1"/>
                </a:solidFill>
                <a:ea typeface="Times New Roman" pitchFamily="18" charset="0"/>
                <a:cs typeface="Arial" charset="0"/>
              </a:rPr>
              <a:t>đúng </a:t>
            </a:r>
            <a:r>
              <a:rPr lang="en-US" altLang="vi-VN" sz="3200" b="1" dirty="0">
                <a:solidFill>
                  <a:schemeClr val="bg1"/>
                </a:solidFill>
                <a:ea typeface="Times New Roman" pitchFamily="18" charset="0"/>
                <a:cs typeface="Arial" charset="0"/>
              </a:rPr>
              <a:t>phạm vi</a:t>
            </a:r>
          </a:p>
        </p:txBody>
      </p:sp>
      <p:sp>
        <p:nvSpPr>
          <p:cNvPr id="8" name="Right Arrow 7"/>
          <p:cNvSpPr/>
          <p:nvPr/>
        </p:nvSpPr>
        <p:spPr bwMode="auto">
          <a:xfrm>
            <a:off x="3810000" y="1981200"/>
            <a:ext cx="1447800" cy="838200"/>
          </a:xfrm>
          <a:prstGeom prst="rightArrow">
            <a:avLst/>
          </a:prstGeom>
          <a:solidFill>
            <a:srgbClr val="0033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err="1">
                <a:solidFill>
                  <a:srgbClr val="FFFF00"/>
                </a:solidFill>
              </a:rPr>
              <a:t>Sửa</a:t>
            </a:r>
            <a:endParaRPr lang="en-US" sz="3200" b="1" dirty="0">
              <a:solidFill>
                <a:srgbClr val="FFFF00"/>
              </a:solidFill>
            </a:endParaRPr>
          </a:p>
        </p:txBody>
      </p:sp>
      <p:sp>
        <p:nvSpPr>
          <p:cNvPr id="39" name="Rectangle 38"/>
          <p:cNvSpPr/>
          <p:nvPr/>
        </p:nvSpPr>
        <p:spPr>
          <a:xfrm>
            <a:off x="381000" y="609600"/>
            <a:ext cx="8613127" cy="55399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3000" b="1" dirty="0">
                <a:ln w="11430"/>
                <a:solidFill>
                  <a:srgbClr val="FF0000"/>
                </a:solidFill>
                <a:effectLst>
                  <a:outerShdw blurRad="50800" dist="39000" dir="5460000" algn="tl">
                    <a:srgbClr val="000000">
                      <a:alpha val="38000"/>
                    </a:srgbClr>
                  </a:outerShdw>
                </a:effectLst>
              </a:rPr>
              <a:t>NHỮNG LỖI THƯỜNG GẶP KHI VIẾT CÂU CHỦ </a:t>
            </a:r>
            <a:r>
              <a:rPr lang="en-US" sz="3000" b="1" dirty="0" smtClean="0">
                <a:ln w="11430"/>
                <a:solidFill>
                  <a:srgbClr val="FF0000"/>
                </a:solidFill>
                <a:effectLst>
                  <a:outerShdw blurRad="50800" dist="39000" dir="5460000" algn="tl">
                    <a:srgbClr val="000000">
                      <a:alpha val="38000"/>
                    </a:srgbClr>
                  </a:outerShdw>
                </a:effectLst>
              </a:rPr>
              <a:t>ĐỀ MỞ</a:t>
            </a:r>
            <a:endParaRPr lang="en-US" sz="3000" b="1" dirty="0">
              <a:ln w="11430"/>
              <a:solidFill>
                <a:srgbClr val="FF0000"/>
              </a:solidFill>
              <a:effectLst>
                <a:outerShdw blurRad="50800" dist="39000" dir="5460000" algn="tl">
                  <a:srgbClr val="000000">
                    <a:alpha val="38000"/>
                  </a:srgbClr>
                </a:outerShdw>
              </a:effectLst>
            </a:endParaRPr>
          </a:p>
        </p:txBody>
      </p:sp>
      <p:sp>
        <p:nvSpPr>
          <p:cNvPr id="25" name="Rounded Rectangle 24"/>
          <p:cNvSpPr/>
          <p:nvPr/>
        </p:nvSpPr>
        <p:spPr>
          <a:xfrm>
            <a:off x="762000" y="1752600"/>
            <a:ext cx="2819400" cy="1600200"/>
          </a:xfrm>
          <a:prstGeom prst="roundRect">
            <a:avLst/>
          </a:prstGeom>
          <a:solidFill>
            <a:srgbClr val="0033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err="1"/>
              <a:t>Xác</a:t>
            </a:r>
            <a:r>
              <a:rPr lang="en-US" sz="3200" b="1" dirty="0"/>
              <a:t> </a:t>
            </a:r>
            <a:r>
              <a:rPr lang="en-US" sz="3200" b="1" dirty="0" err="1"/>
              <a:t>định</a:t>
            </a:r>
            <a:r>
              <a:rPr lang="en-US" sz="3200" b="1" dirty="0"/>
              <a:t> </a:t>
            </a:r>
            <a:r>
              <a:rPr lang="en-US" sz="3200" b="1" dirty="0" err="1"/>
              <a:t>sai</a:t>
            </a:r>
            <a:r>
              <a:rPr lang="en-US" sz="3200" b="1" dirty="0"/>
              <a:t> </a:t>
            </a:r>
            <a:r>
              <a:rPr lang="en-US" sz="3200" b="1" dirty="0" err="1"/>
              <a:t>phạm</a:t>
            </a:r>
            <a:r>
              <a:rPr lang="en-US" sz="3200" b="1" dirty="0"/>
              <a:t> vi </a:t>
            </a:r>
            <a:r>
              <a:rPr lang="en-US" sz="3200" b="1" dirty="0" err="1"/>
              <a:t>của</a:t>
            </a:r>
            <a:r>
              <a:rPr lang="en-US" sz="3200" b="1" dirty="0"/>
              <a:t> </a:t>
            </a:r>
            <a:r>
              <a:rPr lang="en-US" sz="3200" b="1" dirty="0" err="1"/>
              <a:t>đoạn</a:t>
            </a:r>
            <a:r>
              <a:rPr lang="en-US" sz="3200" b="1" dirty="0"/>
              <a:t> </a:t>
            </a:r>
            <a:r>
              <a:rPr lang="en-US" sz="3200" b="1" dirty="0" err="1"/>
              <a:t>văn</a:t>
            </a:r>
            <a:r>
              <a:rPr lang="en-US" sz="3200" b="1" dirty="0"/>
              <a:t>.</a:t>
            </a:r>
          </a:p>
        </p:txBody>
      </p:sp>
      <p:grpSp>
        <p:nvGrpSpPr>
          <p:cNvPr id="12" name="Group 36"/>
          <p:cNvGrpSpPr>
            <a:grpSpLocks/>
          </p:cNvGrpSpPr>
          <p:nvPr/>
        </p:nvGrpSpPr>
        <p:grpSpPr bwMode="auto">
          <a:xfrm>
            <a:off x="5562600" y="3718680"/>
            <a:ext cx="2781300" cy="1569660"/>
            <a:chOff x="5791200" y="-579060"/>
            <a:chExt cx="2781300" cy="1569660"/>
          </a:xfrm>
          <a:solidFill>
            <a:srgbClr val="0033CC"/>
          </a:solidFill>
        </p:grpSpPr>
        <p:sp>
          <p:nvSpPr>
            <p:cNvPr id="13" name="Rounded Rectangle 12"/>
            <p:cNvSpPr/>
            <p:nvPr/>
          </p:nvSpPr>
          <p:spPr>
            <a:xfrm>
              <a:off x="5791200" y="-579060"/>
              <a:ext cx="2781300" cy="156966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sp>
          <p:nvSpPr>
            <p:cNvPr id="14" name="Rectangle 20"/>
            <p:cNvSpPr>
              <a:spLocks noChangeArrowheads="1"/>
            </p:cNvSpPr>
            <p:nvPr/>
          </p:nvSpPr>
          <p:spPr bwMode="auto">
            <a:xfrm>
              <a:off x="5943600" y="-579060"/>
              <a:ext cx="2362200" cy="15696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vi-VN" sz="3200" b="1" dirty="0">
                  <a:solidFill>
                    <a:schemeClr val="bg1"/>
                  </a:solidFill>
                  <a:ea typeface="Times New Roman" pitchFamily="18" charset="0"/>
                  <a:cs typeface="Arial" charset="0"/>
                </a:rPr>
                <a:t> </a:t>
              </a:r>
              <a:r>
                <a:rPr lang="en-US" altLang="vi-VN" sz="3200" b="1" dirty="0" err="1">
                  <a:solidFill>
                    <a:schemeClr val="bg1"/>
                  </a:solidFill>
                  <a:ea typeface="Times New Roman" pitchFamily="18" charset="0"/>
                  <a:cs typeface="Arial" charset="0"/>
                </a:rPr>
                <a:t>Tìm</a:t>
              </a:r>
              <a:r>
                <a:rPr lang="en-US" altLang="vi-VN" sz="3200" b="1" dirty="0">
                  <a:solidFill>
                    <a:schemeClr val="bg1"/>
                  </a:solidFill>
                  <a:ea typeface="Times New Roman" pitchFamily="18" charset="0"/>
                  <a:cs typeface="Arial" charset="0"/>
                </a:rPr>
                <a:t> CN, VN</a:t>
              </a:r>
            </a:p>
            <a:p>
              <a:pPr>
                <a:buFontTx/>
                <a:buChar char="-"/>
              </a:pPr>
              <a:r>
                <a:rPr lang="en-US" altLang="vi-VN" sz="3200" b="1" dirty="0">
                  <a:solidFill>
                    <a:schemeClr val="bg1"/>
                  </a:solidFill>
                  <a:ea typeface="Times New Roman" pitchFamily="18" charset="0"/>
                  <a:cs typeface="Arial" charset="0"/>
                </a:rPr>
                <a:t> </a:t>
              </a:r>
              <a:r>
                <a:rPr lang="en-US" altLang="vi-VN" sz="3200" b="1" dirty="0" err="1">
                  <a:solidFill>
                    <a:schemeClr val="bg1"/>
                  </a:solidFill>
                  <a:ea typeface="Times New Roman" pitchFamily="18" charset="0"/>
                  <a:cs typeface="Arial" charset="0"/>
                </a:rPr>
                <a:t>Thêm</a:t>
              </a:r>
              <a:r>
                <a:rPr lang="en-US" altLang="vi-VN" sz="3200" b="1" dirty="0">
                  <a:solidFill>
                    <a:schemeClr val="bg1"/>
                  </a:solidFill>
                  <a:ea typeface="Times New Roman" pitchFamily="18" charset="0"/>
                  <a:cs typeface="Arial" charset="0"/>
                </a:rPr>
                <a:t> (</a:t>
              </a:r>
              <a:r>
                <a:rPr lang="en-US" altLang="vi-VN" sz="3200" b="1" dirty="0" err="1">
                  <a:solidFill>
                    <a:schemeClr val="bg1"/>
                  </a:solidFill>
                  <a:ea typeface="Times New Roman" pitchFamily="18" charset="0"/>
                  <a:cs typeface="Arial" charset="0"/>
                </a:rPr>
                <a:t>bớt</a:t>
              </a:r>
              <a:r>
                <a:rPr lang="en-US" altLang="vi-VN" sz="3200" b="1" dirty="0">
                  <a:solidFill>
                    <a:schemeClr val="bg1"/>
                  </a:solidFill>
                  <a:ea typeface="Times New Roman" pitchFamily="18" charset="0"/>
                  <a:cs typeface="Arial" charset="0"/>
                </a:rPr>
                <a:t>) </a:t>
              </a:r>
              <a:r>
                <a:rPr lang="en-US" altLang="vi-VN" sz="3200" b="1" dirty="0" err="1">
                  <a:solidFill>
                    <a:schemeClr val="bg1"/>
                  </a:solidFill>
                  <a:ea typeface="Times New Roman" pitchFamily="18" charset="0"/>
                  <a:cs typeface="Arial" charset="0"/>
                </a:rPr>
                <a:t>từ</a:t>
              </a:r>
              <a:r>
                <a:rPr lang="en-US" altLang="vi-VN" sz="3200" b="1" dirty="0">
                  <a:solidFill>
                    <a:schemeClr val="bg1"/>
                  </a:solidFill>
                  <a:ea typeface="Times New Roman" pitchFamily="18" charset="0"/>
                  <a:cs typeface="Arial" charset="0"/>
                </a:rPr>
                <a:t> </a:t>
              </a:r>
              <a:r>
                <a:rPr lang="en-US" altLang="vi-VN" sz="3200" b="1" dirty="0" err="1">
                  <a:solidFill>
                    <a:schemeClr val="bg1"/>
                  </a:solidFill>
                  <a:ea typeface="Times New Roman" pitchFamily="18" charset="0"/>
                  <a:cs typeface="Arial" charset="0"/>
                </a:rPr>
                <a:t>hợp</a:t>
              </a:r>
              <a:r>
                <a:rPr lang="en-US" altLang="vi-VN" sz="3200" b="1" dirty="0">
                  <a:solidFill>
                    <a:schemeClr val="bg1"/>
                  </a:solidFill>
                  <a:ea typeface="Times New Roman" pitchFamily="18" charset="0"/>
                  <a:cs typeface="Arial" charset="0"/>
                </a:rPr>
                <a:t> </a:t>
              </a:r>
              <a:r>
                <a:rPr lang="en-US" altLang="vi-VN" sz="3200" b="1" dirty="0" err="1">
                  <a:solidFill>
                    <a:schemeClr val="bg1"/>
                  </a:solidFill>
                  <a:ea typeface="Times New Roman" pitchFamily="18" charset="0"/>
                  <a:cs typeface="Arial" charset="0"/>
                </a:rPr>
                <a:t>lí</a:t>
              </a:r>
              <a:endParaRPr lang="en-US" altLang="vi-VN" sz="3200" b="1" dirty="0">
                <a:solidFill>
                  <a:schemeClr val="bg1"/>
                </a:solidFill>
                <a:ea typeface="Times New Roman" pitchFamily="18" charset="0"/>
                <a:cs typeface="Arial" charset="0"/>
              </a:endParaRPr>
            </a:p>
          </p:txBody>
        </p:sp>
      </p:grpSp>
      <p:sp>
        <p:nvSpPr>
          <p:cNvPr id="15" name="Right Arrow 14"/>
          <p:cNvSpPr/>
          <p:nvPr/>
        </p:nvSpPr>
        <p:spPr bwMode="auto">
          <a:xfrm>
            <a:off x="3810000" y="4072525"/>
            <a:ext cx="1447800" cy="838200"/>
          </a:xfrm>
          <a:prstGeom prst="rightArrow">
            <a:avLst/>
          </a:prstGeom>
          <a:solidFill>
            <a:srgbClr val="0033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err="1">
                <a:solidFill>
                  <a:srgbClr val="FFFF00"/>
                </a:solidFill>
              </a:rPr>
              <a:t>Sửa</a:t>
            </a:r>
            <a:endParaRPr lang="en-US" sz="3200" b="1" dirty="0">
              <a:solidFill>
                <a:srgbClr val="FFFF00"/>
              </a:solidFill>
            </a:endParaRPr>
          </a:p>
        </p:txBody>
      </p:sp>
      <p:sp>
        <p:nvSpPr>
          <p:cNvPr id="16" name="Rounded Rectangle 15"/>
          <p:cNvSpPr/>
          <p:nvPr/>
        </p:nvSpPr>
        <p:spPr>
          <a:xfrm>
            <a:off x="762000" y="3657600"/>
            <a:ext cx="2819400" cy="1630740"/>
          </a:xfrm>
          <a:prstGeom prst="roundRect">
            <a:avLst/>
          </a:prstGeom>
          <a:solidFill>
            <a:srgbClr val="0033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err="1"/>
              <a:t>Viết</a:t>
            </a:r>
            <a:r>
              <a:rPr lang="en-US" sz="3200" b="1" dirty="0"/>
              <a:t> </a:t>
            </a:r>
            <a:r>
              <a:rPr lang="en-US" sz="3200" b="1" dirty="0" err="1"/>
              <a:t>câu</a:t>
            </a:r>
            <a:r>
              <a:rPr lang="en-US" sz="3200" b="1" dirty="0"/>
              <a:t> </a:t>
            </a:r>
            <a:r>
              <a:rPr lang="en-US" sz="3200" b="1" dirty="0" err="1"/>
              <a:t>sai</a:t>
            </a:r>
            <a:r>
              <a:rPr lang="en-US" sz="3200" b="1" dirty="0"/>
              <a:t> </a:t>
            </a:r>
            <a:r>
              <a:rPr lang="en-US" sz="3200" b="1" dirty="0" err="1"/>
              <a:t>ngữ</a:t>
            </a:r>
            <a:r>
              <a:rPr lang="en-US" sz="3200" b="1" dirty="0"/>
              <a:t> </a:t>
            </a:r>
            <a:r>
              <a:rPr lang="en-US" sz="3200" b="1" dirty="0" err="1"/>
              <a:t>pháp</a:t>
            </a:r>
            <a:endParaRPr lang="en-US" sz="3200" b="1" dirty="0"/>
          </a:p>
        </p:txBody>
      </p:sp>
    </p:spTree>
    <p:extLst>
      <p:ext uri="{BB962C8B-B14F-4D97-AF65-F5344CB8AC3E}">
        <p14:creationId xmlns:p14="http://schemas.microsoft.com/office/powerpoint/2010/main" val="3222872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anim calcmode="lin" valueType="num">
                                      <p:cBhvr>
                                        <p:cTn id="8" dur="2000" fill="hold"/>
                                        <p:tgtEl>
                                          <p:spTgt spid="25"/>
                                        </p:tgtEl>
                                        <p:attrNameLst>
                                          <p:attrName>ppt_x</p:attrName>
                                        </p:attrNameLst>
                                      </p:cBhvr>
                                      <p:tavLst>
                                        <p:tav tm="0">
                                          <p:val>
                                            <p:strVal val="#ppt_x"/>
                                          </p:val>
                                        </p:tav>
                                        <p:tav tm="100000">
                                          <p:val>
                                            <p:strVal val="#ppt_x"/>
                                          </p:val>
                                        </p:tav>
                                      </p:tavLst>
                                    </p:anim>
                                    <p:anim calcmode="lin" valueType="num">
                                      <p:cBhvr>
                                        <p:cTn id="9" dur="2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25"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620688"/>
            <a:ext cx="8928992" cy="1692771"/>
          </a:xfrm>
          <a:prstGeom prst="rect">
            <a:avLst/>
          </a:prstGeom>
          <a:solidFill>
            <a:srgbClr val="0033CC"/>
          </a:solidFill>
          <a:ln w="28575">
            <a:solidFill>
              <a:srgbClr val="0033CC"/>
            </a:solidFill>
          </a:ln>
        </p:spPr>
        <p:txBody>
          <a:bodyPr wrap="square">
            <a:spAutoFit/>
          </a:bodyPr>
          <a:lstStyle/>
          <a:p>
            <a:pPr algn="just"/>
            <a:r>
              <a:rPr lang="en-US" sz="1600" dirty="0">
                <a:solidFill>
                  <a:schemeClr val="bg1"/>
                </a:solidFill>
              </a:rPr>
              <a:t> </a:t>
            </a:r>
            <a:r>
              <a:rPr lang="en-US" sz="1600" dirty="0" smtClean="0">
                <a:solidFill>
                  <a:schemeClr val="bg1"/>
                </a:solidFill>
              </a:rPr>
              <a:t>     </a:t>
            </a:r>
            <a:r>
              <a:rPr lang="en-US" sz="2600" b="1" dirty="0" smtClean="0">
                <a:solidFill>
                  <a:schemeClr val="bg1"/>
                </a:solidFill>
              </a:rPr>
              <a:t>Dựa vào</a:t>
            </a:r>
            <a:r>
              <a:rPr lang="en-US" sz="2600" b="1" dirty="0" smtClean="0">
                <a:solidFill>
                  <a:srgbClr val="FFFF00"/>
                </a:solidFill>
              </a:rPr>
              <a:t> khổ cuối bài thơ “Viếng lăng Bác”</a:t>
            </a:r>
            <a:r>
              <a:rPr lang="en-US" sz="2600" b="1" dirty="0" smtClean="0">
                <a:solidFill>
                  <a:schemeClr val="bg1"/>
                </a:solidFill>
              </a:rPr>
              <a:t>, hãy viết một đoạn văn khoảng 12 câu theo cách lập luận T-P-H, trong đó có sử dụng một câu phủ định và một thành phần phụ chú để làm rõ </a:t>
            </a:r>
            <a:r>
              <a:rPr lang="en-US" sz="2600" b="1" dirty="0" smtClean="0">
                <a:solidFill>
                  <a:srgbClr val="FFFF00"/>
                </a:solidFill>
              </a:rPr>
              <a:t>tâm trạng lưu luyến của nhà thơ muốn được ở mãi bên Bác. </a:t>
            </a:r>
            <a:endParaRPr lang="vi-VN" sz="2600" dirty="0">
              <a:solidFill>
                <a:srgbClr val="FFFF00"/>
              </a:solidFill>
            </a:endParaRPr>
          </a:p>
        </p:txBody>
      </p:sp>
      <p:sp>
        <p:nvSpPr>
          <p:cNvPr id="5" name="Pentagon 4"/>
          <p:cNvSpPr/>
          <p:nvPr/>
        </p:nvSpPr>
        <p:spPr>
          <a:xfrm rot="10800000">
            <a:off x="35496" y="44625"/>
            <a:ext cx="4680520" cy="523221"/>
          </a:xfrm>
          <a:prstGeom prst="homePlate">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C00000"/>
              </a:solidFill>
            </a:endParaRPr>
          </a:p>
        </p:txBody>
      </p:sp>
      <p:sp>
        <p:nvSpPr>
          <p:cNvPr id="7" name="TextBox 6"/>
          <p:cNvSpPr txBox="1"/>
          <p:nvPr/>
        </p:nvSpPr>
        <p:spPr>
          <a:xfrm>
            <a:off x="467544" y="44624"/>
            <a:ext cx="4104456" cy="492443"/>
          </a:xfrm>
          <a:prstGeom prst="rect">
            <a:avLst/>
          </a:prstGeom>
          <a:noFill/>
        </p:spPr>
        <p:txBody>
          <a:bodyPr wrap="square" rtlCol="0">
            <a:spAutoFit/>
          </a:bodyPr>
          <a:lstStyle/>
          <a:p>
            <a:r>
              <a:rPr lang="en-US" sz="2600" b="1" dirty="0" smtClean="0">
                <a:solidFill>
                  <a:schemeClr val="bg1"/>
                </a:solidFill>
              </a:rPr>
              <a:t>Cách viết câu chủ đề kết</a:t>
            </a:r>
            <a:endParaRPr lang="vi-VN" sz="2600" b="1" dirty="0">
              <a:solidFill>
                <a:schemeClr val="bg1"/>
              </a:solidFill>
            </a:endParaRPr>
          </a:p>
        </p:txBody>
      </p:sp>
      <p:sp>
        <p:nvSpPr>
          <p:cNvPr id="14" name="TextBox 13"/>
          <p:cNvSpPr txBox="1"/>
          <p:nvPr/>
        </p:nvSpPr>
        <p:spPr>
          <a:xfrm>
            <a:off x="106435" y="2546901"/>
            <a:ext cx="8930061" cy="954107"/>
          </a:xfrm>
          <a:prstGeom prst="rect">
            <a:avLst/>
          </a:prstGeom>
          <a:solidFill>
            <a:srgbClr val="CCCCFF"/>
          </a:solidFill>
          <a:ln w="28575">
            <a:solidFill>
              <a:srgbClr val="0033CC"/>
            </a:solidFill>
          </a:ln>
        </p:spPr>
        <p:txBody>
          <a:bodyPr wrap="square" rtlCol="0">
            <a:spAutoFit/>
          </a:bodyPr>
          <a:lstStyle/>
          <a:p>
            <a:pPr algn="just"/>
            <a:r>
              <a:rPr lang="en-US" sz="2700" b="1" dirty="0" smtClean="0">
                <a:solidFill>
                  <a:srgbClr val="FF0000"/>
                </a:solidFill>
              </a:rPr>
              <a:t>1. </a:t>
            </a:r>
            <a:r>
              <a:rPr lang="en-US" sz="2700" b="1" dirty="0" smtClean="0">
                <a:solidFill>
                  <a:srgbClr val="0033CC"/>
                </a:solidFill>
              </a:rPr>
              <a:t>Tâm trạng lưu luyến của nhà thơ muốn được ở mãi bên Bác thật đáng trân trọng biết bao!</a:t>
            </a:r>
            <a:endParaRPr lang="vi-VN" sz="2700" b="1" dirty="0">
              <a:solidFill>
                <a:srgbClr val="0033CC"/>
              </a:solidFill>
            </a:endParaRPr>
          </a:p>
        </p:txBody>
      </p:sp>
      <p:sp>
        <p:nvSpPr>
          <p:cNvPr id="15" name="TextBox 14"/>
          <p:cNvSpPr txBox="1"/>
          <p:nvPr/>
        </p:nvSpPr>
        <p:spPr>
          <a:xfrm>
            <a:off x="109464" y="3674348"/>
            <a:ext cx="8928101" cy="1338828"/>
          </a:xfrm>
          <a:prstGeom prst="rect">
            <a:avLst/>
          </a:prstGeom>
          <a:solidFill>
            <a:srgbClr val="CCECFF"/>
          </a:solidFill>
          <a:ln w="28575">
            <a:solidFill>
              <a:srgbClr val="0033CC"/>
            </a:solidFill>
          </a:ln>
        </p:spPr>
        <p:txBody>
          <a:bodyPr wrap="square" rtlCol="0">
            <a:spAutoFit/>
          </a:bodyPr>
          <a:lstStyle/>
          <a:p>
            <a:pPr algn="just"/>
            <a:r>
              <a:rPr lang="en-US" sz="2700" b="1" dirty="0" smtClean="0">
                <a:solidFill>
                  <a:srgbClr val="FF0000"/>
                </a:solidFill>
              </a:rPr>
              <a:t>2. </a:t>
            </a:r>
            <a:r>
              <a:rPr lang="en-US" sz="2700" b="1" dirty="0" smtClean="0">
                <a:solidFill>
                  <a:srgbClr val="0033CC"/>
                </a:solidFill>
              </a:rPr>
              <a:t>Phải chăng, tâm trạng lưu luyến của nhà thơ muốn được ở mãi bên Bác chính là tâm trạng của muôn triệu người dân Việt Nam với vị lãnh tụ kính yêu?</a:t>
            </a:r>
            <a:endParaRPr lang="vi-VN" sz="2700" b="1" dirty="0">
              <a:solidFill>
                <a:srgbClr val="0033CC"/>
              </a:solidFill>
            </a:endParaRPr>
          </a:p>
        </p:txBody>
      </p:sp>
      <p:sp>
        <p:nvSpPr>
          <p:cNvPr id="16" name="TextBox 15"/>
          <p:cNvSpPr txBox="1"/>
          <p:nvPr/>
        </p:nvSpPr>
        <p:spPr>
          <a:xfrm>
            <a:off x="109464" y="5160674"/>
            <a:ext cx="8928101" cy="1292662"/>
          </a:xfrm>
          <a:prstGeom prst="rect">
            <a:avLst/>
          </a:prstGeom>
          <a:solidFill>
            <a:srgbClr val="CCCCFF"/>
          </a:solidFill>
          <a:ln w="28575">
            <a:solidFill>
              <a:srgbClr val="0033CC"/>
            </a:solidFill>
          </a:ln>
        </p:spPr>
        <p:txBody>
          <a:bodyPr wrap="square" rtlCol="0">
            <a:spAutoFit/>
          </a:bodyPr>
          <a:lstStyle/>
          <a:p>
            <a:pPr algn="just"/>
            <a:r>
              <a:rPr lang="en-US" sz="2600" b="1" dirty="0">
                <a:solidFill>
                  <a:srgbClr val="FF0000"/>
                </a:solidFill>
              </a:rPr>
              <a:t>3</a:t>
            </a:r>
            <a:r>
              <a:rPr lang="en-US" sz="2600" b="1" dirty="0" smtClean="0">
                <a:solidFill>
                  <a:srgbClr val="FF0000"/>
                </a:solidFill>
              </a:rPr>
              <a:t>. </a:t>
            </a:r>
            <a:r>
              <a:rPr lang="en-US" sz="2600" b="1" dirty="0" smtClean="0">
                <a:solidFill>
                  <a:srgbClr val="0033CC"/>
                </a:solidFill>
              </a:rPr>
              <a:t>Có thể nói, tâm trạng lưu luyến của nhà thơ muốn được ở mãi bên Bác chính là tâm trạng của muôn triệu người dân Việt Nam với lãnh tụ kính yêu.</a:t>
            </a:r>
            <a:endParaRPr lang="vi-VN" sz="2600" b="1" dirty="0">
              <a:solidFill>
                <a:srgbClr val="0033CC"/>
              </a:solidFill>
            </a:endParaRPr>
          </a:p>
        </p:txBody>
      </p:sp>
    </p:spTree>
    <p:extLst>
      <p:ext uri="{BB962C8B-B14F-4D97-AF65-F5344CB8AC3E}">
        <p14:creationId xmlns:p14="http://schemas.microsoft.com/office/powerpoint/2010/main" val="75430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1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16632"/>
            <a:ext cx="8856984" cy="2677656"/>
          </a:xfrm>
          <a:prstGeom prst="rect">
            <a:avLst/>
          </a:prstGeom>
          <a:noFill/>
          <a:ln w="28575">
            <a:solidFill>
              <a:srgbClr val="0033CC"/>
            </a:solidFill>
          </a:ln>
        </p:spPr>
        <p:txBody>
          <a:bodyPr wrap="square" rtlCol="0">
            <a:spAutoFit/>
          </a:bodyPr>
          <a:lstStyle/>
          <a:p>
            <a:pPr algn="just"/>
            <a:r>
              <a:rPr lang="en-US" sz="2800" dirty="0" smtClean="0">
                <a:solidFill>
                  <a:srgbClr val="0033CC"/>
                </a:solidFill>
              </a:rPr>
              <a:t>      </a:t>
            </a:r>
            <a:r>
              <a:rPr lang="en-US" sz="2800" b="1" u="sng" dirty="0">
                <a:solidFill>
                  <a:srgbClr val="0033CC"/>
                </a:solidFill>
              </a:rPr>
              <a:t>B</a:t>
            </a:r>
            <a:r>
              <a:rPr lang="en-US" sz="2800" b="1" u="sng" dirty="0" smtClean="0">
                <a:solidFill>
                  <a:srgbClr val="0033CC"/>
                </a:solidFill>
              </a:rPr>
              <a:t>ài 2</a:t>
            </a:r>
            <a:r>
              <a:rPr lang="en-US" sz="2800" b="1" dirty="0" smtClean="0">
                <a:solidFill>
                  <a:srgbClr val="0033CC"/>
                </a:solidFill>
              </a:rPr>
              <a:t>: Dựa </a:t>
            </a:r>
            <a:r>
              <a:rPr lang="en-US" sz="2800" b="1" dirty="0">
                <a:solidFill>
                  <a:srgbClr val="0033CC"/>
                </a:solidFill>
              </a:rPr>
              <a:t>vào khổ cuối bài thơ “Viếng lăng Bác”, hãy viết một đoạn văn khoảng 12 câu theo cách lập luận </a:t>
            </a:r>
            <a:r>
              <a:rPr lang="en-US" sz="2800" b="1" dirty="0" smtClean="0">
                <a:solidFill>
                  <a:srgbClr val="0033CC"/>
                </a:solidFill>
              </a:rPr>
              <a:t>T-P-H, </a:t>
            </a:r>
            <a:r>
              <a:rPr lang="en-US" sz="2800" b="1" dirty="0">
                <a:solidFill>
                  <a:srgbClr val="0033CC"/>
                </a:solidFill>
              </a:rPr>
              <a:t>trong đó có sử dụng một câu phủ định và một thành phần phụ chú để làm rõ tâm trạng lưu luyến của nhà thơ muốn được ở mãi bên </a:t>
            </a:r>
            <a:r>
              <a:rPr lang="en-US" sz="2800" b="1" dirty="0" smtClean="0">
                <a:solidFill>
                  <a:srgbClr val="0033CC"/>
                </a:solidFill>
              </a:rPr>
              <a:t>Bác</a:t>
            </a:r>
            <a:r>
              <a:rPr lang="en-US" sz="2800" b="1" dirty="0">
                <a:solidFill>
                  <a:srgbClr val="0033CC"/>
                </a:solidFill>
              </a:rPr>
              <a:t>. (</a:t>
            </a:r>
            <a:r>
              <a:rPr lang="en-US" sz="2800" b="1" i="1" dirty="0">
                <a:solidFill>
                  <a:srgbClr val="0033CC"/>
                </a:solidFill>
              </a:rPr>
              <a:t>Gạch dưới câu phủ định và từ ngữ làm thành phần phụ chú</a:t>
            </a:r>
            <a:r>
              <a:rPr lang="en-US" sz="2800" b="1" dirty="0" smtClean="0">
                <a:solidFill>
                  <a:srgbClr val="0033CC"/>
                </a:solidFill>
              </a:rPr>
              <a:t>)</a:t>
            </a:r>
            <a:endParaRPr lang="vi-VN" b="1" dirty="0"/>
          </a:p>
        </p:txBody>
      </p:sp>
      <p:pic>
        <p:nvPicPr>
          <p:cNvPr id="5" name="Picture 10" descr="faqspinmed_w"/>
          <p:cNvPicPr>
            <a:picLocks noGrp="1"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0"/>
            <a:ext cx="883096" cy="9251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71600" y="2906941"/>
            <a:ext cx="7992888" cy="1077218"/>
          </a:xfrm>
          <a:prstGeom prst="rect">
            <a:avLst/>
          </a:prstGeom>
          <a:noFill/>
        </p:spPr>
        <p:txBody>
          <a:bodyPr wrap="square" rtlCol="0">
            <a:spAutoFit/>
          </a:bodyPr>
          <a:lstStyle/>
          <a:p>
            <a:pPr algn="ctr"/>
            <a:r>
              <a:rPr lang="en-US" sz="3200" b="1" dirty="0" err="1" smtClean="0">
                <a:solidFill>
                  <a:srgbClr val="FF0000"/>
                </a:solidFill>
              </a:rPr>
              <a:t>Em</a:t>
            </a:r>
            <a:r>
              <a:rPr lang="en-US" sz="3200" b="1" dirty="0" smtClean="0">
                <a:solidFill>
                  <a:srgbClr val="FF0000"/>
                </a:solidFill>
              </a:rPr>
              <a:t> </a:t>
            </a:r>
            <a:r>
              <a:rPr lang="en-US" sz="3200" b="1" dirty="0" err="1" smtClean="0">
                <a:solidFill>
                  <a:srgbClr val="FF0000"/>
                </a:solidFill>
              </a:rPr>
              <a:t>hãy</a:t>
            </a:r>
            <a:r>
              <a:rPr lang="en-US" sz="3200" b="1" dirty="0" smtClean="0">
                <a:solidFill>
                  <a:srgbClr val="FF0000"/>
                </a:solidFill>
              </a:rPr>
              <a:t> </a:t>
            </a:r>
            <a:r>
              <a:rPr lang="en-US" sz="3200" b="1" dirty="0" err="1" smtClean="0">
                <a:solidFill>
                  <a:srgbClr val="FF0000"/>
                </a:solidFill>
              </a:rPr>
              <a:t>xác</a:t>
            </a:r>
            <a:r>
              <a:rPr lang="en-US" sz="3200" b="1" dirty="0" smtClean="0">
                <a:solidFill>
                  <a:srgbClr val="FF0000"/>
                </a:solidFill>
              </a:rPr>
              <a:t> </a:t>
            </a:r>
            <a:r>
              <a:rPr lang="en-US" sz="3200" b="1" dirty="0" err="1" smtClean="0">
                <a:solidFill>
                  <a:srgbClr val="FF0000"/>
                </a:solidFill>
              </a:rPr>
              <a:t>định</a:t>
            </a:r>
            <a:r>
              <a:rPr lang="en-US" sz="3200" b="1" dirty="0" smtClean="0">
                <a:solidFill>
                  <a:srgbClr val="FF0000"/>
                </a:solidFill>
              </a:rPr>
              <a:t> </a:t>
            </a:r>
            <a:r>
              <a:rPr lang="en-US" sz="3200" b="1" dirty="0" err="1" smtClean="0">
                <a:solidFill>
                  <a:srgbClr val="FF0000"/>
                </a:solidFill>
              </a:rPr>
              <a:t>các</a:t>
            </a:r>
            <a:r>
              <a:rPr lang="en-US" sz="3200" b="1" dirty="0" smtClean="0">
                <a:solidFill>
                  <a:srgbClr val="FF0000"/>
                </a:solidFill>
              </a:rPr>
              <a:t> ý </a:t>
            </a:r>
            <a:r>
              <a:rPr lang="en-US" sz="3200" b="1" dirty="0" err="1" smtClean="0">
                <a:solidFill>
                  <a:srgbClr val="FF0000"/>
                </a:solidFill>
              </a:rPr>
              <a:t>cần</a:t>
            </a:r>
            <a:r>
              <a:rPr lang="en-US" sz="3200" b="1" dirty="0" smtClean="0">
                <a:solidFill>
                  <a:srgbClr val="FF0000"/>
                </a:solidFill>
              </a:rPr>
              <a:t> </a:t>
            </a:r>
            <a:r>
              <a:rPr lang="en-US" sz="3200" b="1" dirty="0" err="1" smtClean="0">
                <a:solidFill>
                  <a:srgbClr val="FF0000"/>
                </a:solidFill>
              </a:rPr>
              <a:t>có</a:t>
            </a:r>
            <a:r>
              <a:rPr lang="en-US" sz="3200" b="1" dirty="0" smtClean="0">
                <a:solidFill>
                  <a:srgbClr val="FF0000"/>
                </a:solidFill>
              </a:rPr>
              <a:t> </a:t>
            </a:r>
            <a:r>
              <a:rPr lang="en-US" sz="3200" b="1" dirty="0" err="1" smtClean="0">
                <a:solidFill>
                  <a:srgbClr val="FF0000"/>
                </a:solidFill>
              </a:rPr>
              <a:t>để</a:t>
            </a:r>
            <a:r>
              <a:rPr lang="en-US" sz="3200" b="1" dirty="0" smtClean="0">
                <a:solidFill>
                  <a:srgbClr val="FF0000"/>
                </a:solidFill>
              </a:rPr>
              <a:t> </a:t>
            </a:r>
            <a:r>
              <a:rPr lang="en-US" sz="3200" b="1" dirty="0" err="1" smtClean="0">
                <a:solidFill>
                  <a:srgbClr val="FF0000"/>
                </a:solidFill>
              </a:rPr>
              <a:t>viết</a:t>
            </a:r>
            <a:r>
              <a:rPr lang="en-US" sz="3200" b="1" dirty="0" smtClean="0">
                <a:solidFill>
                  <a:srgbClr val="FF0000"/>
                </a:solidFill>
              </a:rPr>
              <a:t> </a:t>
            </a:r>
            <a:r>
              <a:rPr lang="en-US" sz="3200" b="1" dirty="0" err="1" smtClean="0">
                <a:solidFill>
                  <a:srgbClr val="FF0000"/>
                </a:solidFill>
              </a:rPr>
              <a:t>được</a:t>
            </a:r>
            <a:r>
              <a:rPr lang="en-US" sz="3200" b="1" dirty="0" smtClean="0">
                <a:solidFill>
                  <a:srgbClr val="FF0000"/>
                </a:solidFill>
              </a:rPr>
              <a:t> </a:t>
            </a:r>
            <a:r>
              <a:rPr lang="en-US" sz="3200" b="1" dirty="0" err="1" smtClean="0">
                <a:solidFill>
                  <a:srgbClr val="FF0000"/>
                </a:solidFill>
              </a:rPr>
              <a:t>đoạn</a:t>
            </a:r>
            <a:r>
              <a:rPr lang="en-US" sz="3200" b="1" dirty="0" smtClean="0">
                <a:solidFill>
                  <a:srgbClr val="FF0000"/>
                </a:solidFill>
              </a:rPr>
              <a:t> </a:t>
            </a:r>
            <a:r>
              <a:rPr lang="en-US" sz="3200" b="1" dirty="0" err="1" smtClean="0">
                <a:solidFill>
                  <a:srgbClr val="FF0000"/>
                </a:solidFill>
              </a:rPr>
              <a:t>văn</a:t>
            </a:r>
            <a:r>
              <a:rPr lang="en-US" sz="3200" b="1" dirty="0" smtClean="0">
                <a:solidFill>
                  <a:srgbClr val="FF0000"/>
                </a:solidFill>
              </a:rPr>
              <a:t> </a:t>
            </a:r>
            <a:r>
              <a:rPr lang="en-US" sz="3200" b="1" dirty="0" err="1" smtClean="0">
                <a:solidFill>
                  <a:srgbClr val="FF0000"/>
                </a:solidFill>
              </a:rPr>
              <a:t>cho</a:t>
            </a:r>
            <a:r>
              <a:rPr lang="en-US" sz="3200" b="1" dirty="0" smtClean="0">
                <a:solidFill>
                  <a:srgbClr val="FF0000"/>
                </a:solidFill>
              </a:rPr>
              <a:t> </a:t>
            </a:r>
            <a:r>
              <a:rPr lang="en-US" sz="3200" b="1" dirty="0" err="1" smtClean="0">
                <a:solidFill>
                  <a:srgbClr val="FF0000"/>
                </a:solidFill>
              </a:rPr>
              <a:t>đề</a:t>
            </a:r>
            <a:r>
              <a:rPr lang="en-US" sz="3200" b="1" dirty="0" smtClean="0">
                <a:solidFill>
                  <a:srgbClr val="FF0000"/>
                </a:solidFill>
              </a:rPr>
              <a:t> </a:t>
            </a:r>
            <a:r>
              <a:rPr lang="en-US" sz="3200" b="1" dirty="0" err="1" smtClean="0">
                <a:solidFill>
                  <a:srgbClr val="FF0000"/>
                </a:solidFill>
              </a:rPr>
              <a:t>bài</a:t>
            </a:r>
            <a:r>
              <a:rPr lang="en-US" sz="3200" b="1" dirty="0" smtClean="0">
                <a:solidFill>
                  <a:srgbClr val="FF0000"/>
                </a:solidFill>
              </a:rPr>
              <a:t> </a:t>
            </a:r>
            <a:r>
              <a:rPr lang="en-US" sz="3200" b="1" dirty="0" err="1" smtClean="0">
                <a:solidFill>
                  <a:srgbClr val="FF0000"/>
                </a:solidFill>
              </a:rPr>
              <a:t>trên</a:t>
            </a:r>
            <a:r>
              <a:rPr lang="en-US" sz="3200" b="1" dirty="0" smtClean="0">
                <a:solidFill>
                  <a:srgbClr val="FF0000"/>
                </a:solidFill>
              </a:rPr>
              <a:t>?</a:t>
            </a:r>
            <a:endParaRPr lang="vi-VN" sz="3200" b="1" dirty="0">
              <a:solidFill>
                <a:srgbClr val="FF0000"/>
              </a:solidFill>
            </a:endParaRPr>
          </a:p>
        </p:txBody>
      </p:sp>
      <p:sp>
        <p:nvSpPr>
          <p:cNvPr id="7" name="TextBox 6"/>
          <p:cNvSpPr txBox="1"/>
          <p:nvPr/>
        </p:nvSpPr>
        <p:spPr>
          <a:xfrm>
            <a:off x="1547664" y="4049286"/>
            <a:ext cx="5040560" cy="2046714"/>
          </a:xfrm>
          <a:prstGeom prst="rect">
            <a:avLst/>
          </a:prstGeom>
          <a:noFill/>
        </p:spPr>
        <p:txBody>
          <a:bodyPr wrap="square" rtlCol="0">
            <a:spAutoFit/>
          </a:bodyPr>
          <a:lstStyle/>
          <a:p>
            <a:pPr algn="ctr">
              <a:spcBef>
                <a:spcPts val="300"/>
              </a:spcBef>
              <a:spcAft>
                <a:spcPts val="300"/>
              </a:spcAft>
            </a:pPr>
            <a:r>
              <a:rPr lang="en-US" sz="2800" b="1" dirty="0" smtClean="0">
                <a:solidFill>
                  <a:srgbClr val="0000FF"/>
                </a:solidFill>
              </a:rPr>
              <a:t>THẢO LUẬN NHÓM</a:t>
            </a:r>
          </a:p>
          <a:p>
            <a:pPr>
              <a:spcBef>
                <a:spcPts val="300"/>
              </a:spcBef>
              <a:spcAft>
                <a:spcPts val="300"/>
              </a:spcAft>
            </a:pPr>
            <a:r>
              <a:rPr lang="en-US" sz="2800" b="1" dirty="0" smtClean="0">
                <a:solidFill>
                  <a:srgbClr val="0000FF"/>
                </a:solidFill>
              </a:rPr>
              <a:t>          - Hình thức: 4 học sinh</a:t>
            </a:r>
          </a:p>
          <a:p>
            <a:pPr>
              <a:spcBef>
                <a:spcPts val="300"/>
              </a:spcBef>
              <a:spcAft>
                <a:spcPts val="300"/>
              </a:spcAft>
            </a:pPr>
            <a:r>
              <a:rPr lang="en-US" sz="2800" b="1" dirty="0" smtClean="0">
                <a:solidFill>
                  <a:srgbClr val="0000FF"/>
                </a:solidFill>
              </a:rPr>
              <a:t>          - Thời gian: 3 phút</a:t>
            </a:r>
          </a:p>
          <a:p>
            <a:pPr>
              <a:spcBef>
                <a:spcPts val="300"/>
              </a:spcBef>
              <a:spcAft>
                <a:spcPts val="300"/>
              </a:spcAft>
            </a:pPr>
            <a:r>
              <a:rPr lang="en-US" sz="2800" b="1" dirty="0" smtClean="0">
                <a:solidFill>
                  <a:srgbClr val="0000FF"/>
                </a:solidFill>
              </a:rPr>
              <a:t>          - Đại diện nhóm trả lời</a:t>
            </a:r>
            <a:endParaRPr lang="vi-VN" sz="2800" b="1" dirty="0">
              <a:solidFill>
                <a:srgbClr val="0000FF"/>
              </a:solidFill>
            </a:endParaRPr>
          </a:p>
        </p:txBody>
      </p:sp>
      <p:sp>
        <p:nvSpPr>
          <p:cNvPr id="8" name="Text Box 36"/>
          <p:cNvSpPr txBox="1">
            <a:spLocks noChangeArrowheads="1"/>
          </p:cNvSpPr>
          <p:nvPr/>
        </p:nvSpPr>
        <p:spPr bwMode="auto">
          <a:xfrm>
            <a:off x="7306879" y="4641403"/>
            <a:ext cx="1073150" cy="1108075"/>
          </a:xfrm>
          <a:prstGeom prst="rect">
            <a:avLst/>
          </a:prstGeom>
          <a:gradFill rotWithShape="1">
            <a:gsLst>
              <a:gs pos="0">
                <a:schemeClr val="bg1"/>
              </a:gs>
              <a:gs pos="100000">
                <a:srgbClr val="0000FF"/>
              </a:gs>
            </a:gsLst>
            <a:path path="shape">
              <a:fillToRect l="50000" t="50000" r="50000" b="50000"/>
            </a:path>
          </a:gradFill>
          <a:ln w="57150" cmpd="thinThick">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6600">
                <a:solidFill>
                  <a:srgbClr val="FF0000"/>
                </a:solidFill>
                <a:latin typeface=".VnBodoniH" pitchFamily="34" charset="0"/>
              </a:rPr>
              <a:t>5</a:t>
            </a:r>
            <a:endParaRPr lang="en-US"/>
          </a:p>
        </p:txBody>
      </p:sp>
      <p:sp>
        <p:nvSpPr>
          <p:cNvPr id="9" name="Text Box 37"/>
          <p:cNvSpPr txBox="1">
            <a:spLocks noChangeArrowheads="1"/>
          </p:cNvSpPr>
          <p:nvPr/>
        </p:nvSpPr>
        <p:spPr bwMode="auto">
          <a:xfrm>
            <a:off x="7306879" y="4641403"/>
            <a:ext cx="1073150" cy="1108075"/>
          </a:xfrm>
          <a:prstGeom prst="rect">
            <a:avLst/>
          </a:prstGeom>
          <a:gradFill rotWithShape="1">
            <a:gsLst>
              <a:gs pos="0">
                <a:schemeClr val="bg1"/>
              </a:gs>
              <a:gs pos="100000">
                <a:srgbClr val="0000FF"/>
              </a:gs>
            </a:gsLst>
            <a:path path="shape">
              <a:fillToRect l="50000" t="50000" r="50000" b="50000"/>
            </a:path>
          </a:gradFill>
          <a:ln w="57150" cmpd="thinThick">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6600">
                <a:solidFill>
                  <a:srgbClr val="FF0000"/>
                </a:solidFill>
                <a:latin typeface=".VnBodoniH" pitchFamily="34" charset="0"/>
              </a:rPr>
              <a:t>4</a:t>
            </a:r>
            <a:endParaRPr lang="en-US"/>
          </a:p>
        </p:txBody>
      </p:sp>
      <p:sp>
        <p:nvSpPr>
          <p:cNvPr id="10" name="Text Box 38"/>
          <p:cNvSpPr txBox="1">
            <a:spLocks noChangeArrowheads="1"/>
          </p:cNvSpPr>
          <p:nvPr/>
        </p:nvSpPr>
        <p:spPr bwMode="auto">
          <a:xfrm>
            <a:off x="7306879" y="4641403"/>
            <a:ext cx="1073150" cy="1108075"/>
          </a:xfrm>
          <a:prstGeom prst="rect">
            <a:avLst/>
          </a:prstGeom>
          <a:gradFill rotWithShape="1">
            <a:gsLst>
              <a:gs pos="0">
                <a:schemeClr val="bg1"/>
              </a:gs>
              <a:gs pos="100000">
                <a:srgbClr val="0000FF"/>
              </a:gs>
            </a:gsLst>
            <a:path path="shape">
              <a:fillToRect l="50000" t="50000" r="50000" b="50000"/>
            </a:path>
          </a:gradFill>
          <a:ln w="57150" cmpd="thinThick">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6600">
                <a:solidFill>
                  <a:srgbClr val="FF0000"/>
                </a:solidFill>
                <a:latin typeface=".VnBodoniH" pitchFamily="34" charset="0"/>
              </a:rPr>
              <a:t>3</a:t>
            </a:r>
            <a:endParaRPr lang="en-US"/>
          </a:p>
        </p:txBody>
      </p:sp>
      <p:sp>
        <p:nvSpPr>
          <p:cNvPr id="11" name="Text Box 39"/>
          <p:cNvSpPr txBox="1">
            <a:spLocks noChangeArrowheads="1"/>
          </p:cNvSpPr>
          <p:nvPr/>
        </p:nvSpPr>
        <p:spPr bwMode="auto">
          <a:xfrm>
            <a:off x="7306879" y="4641403"/>
            <a:ext cx="1073150" cy="1108075"/>
          </a:xfrm>
          <a:prstGeom prst="rect">
            <a:avLst/>
          </a:prstGeom>
          <a:gradFill rotWithShape="1">
            <a:gsLst>
              <a:gs pos="0">
                <a:schemeClr val="bg1"/>
              </a:gs>
              <a:gs pos="100000">
                <a:srgbClr val="0000FF"/>
              </a:gs>
            </a:gsLst>
            <a:path path="shape">
              <a:fillToRect l="50000" t="50000" r="50000" b="50000"/>
            </a:path>
          </a:gradFill>
          <a:ln w="57150" cmpd="thinThick">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6600">
                <a:solidFill>
                  <a:srgbClr val="FF0000"/>
                </a:solidFill>
                <a:latin typeface=".VnBodoniH" pitchFamily="34" charset="0"/>
              </a:rPr>
              <a:t>2</a:t>
            </a:r>
            <a:endParaRPr lang="en-US"/>
          </a:p>
        </p:txBody>
      </p:sp>
      <p:sp>
        <p:nvSpPr>
          <p:cNvPr id="12" name="Text Box 40"/>
          <p:cNvSpPr txBox="1">
            <a:spLocks noChangeArrowheads="1"/>
          </p:cNvSpPr>
          <p:nvPr/>
        </p:nvSpPr>
        <p:spPr bwMode="auto">
          <a:xfrm>
            <a:off x="7306879" y="4641403"/>
            <a:ext cx="1073150" cy="1108075"/>
          </a:xfrm>
          <a:prstGeom prst="rect">
            <a:avLst/>
          </a:prstGeom>
          <a:gradFill rotWithShape="1">
            <a:gsLst>
              <a:gs pos="0">
                <a:schemeClr val="bg1"/>
              </a:gs>
              <a:gs pos="100000">
                <a:srgbClr val="0000FF"/>
              </a:gs>
            </a:gsLst>
            <a:path path="shape">
              <a:fillToRect l="50000" t="50000" r="50000" b="50000"/>
            </a:path>
          </a:gradFill>
          <a:ln w="57150" cmpd="thinThick">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6600">
                <a:solidFill>
                  <a:srgbClr val="FF0000"/>
                </a:solidFill>
                <a:latin typeface=".VnBodoniH" pitchFamily="34" charset="0"/>
              </a:rPr>
              <a:t>1</a:t>
            </a:r>
            <a:endParaRPr lang="en-US"/>
          </a:p>
        </p:txBody>
      </p:sp>
      <p:sp>
        <p:nvSpPr>
          <p:cNvPr id="13" name="Text Box 41"/>
          <p:cNvSpPr txBox="1">
            <a:spLocks noChangeArrowheads="1"/>
          </p:cNvSpPr>
          <p:nvPr/>
        </p:nvSpPr>
        <p:spPr bwMode="auto">
          <a:xfrm>
            <a:off x="7308467" y="4677916"/>
            <a:ext cx="1068387" cy="1108075"/>
          </a:xfrm>
          <a:prstGeom prst="rect">
            <a:avLst/>
          </a:prstGeom>
          <a:gradFill rotWithShape="1">
            <a:gsLst>
              <a:gs pos="0">
                <a:schemeClr val="bg1"/>
              </a:gs>
              <a:gs pos="100000">
                <a:srgbClr val="0000FF"/>
              </a:gs>
            </a:gsLst>
            <a:path path="shape">
              <a:fillToRect l="50000" t="50000" r="50000" b="50000"/>
            </a:path>
          </a:gradFill>
          <a:ln w="3175">
            <a:solidFill>
              <a:srgbClr val="000099"/>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3300">
                <a:solidFill>
                  <a:srgbClr val="FF0000"/>
                </a:solidFill>
                <a:latin typeface=".VnBahamasBH" pitchFamily="34" charset="0"/>
              </a:rPr>
              <a:t>HÕt giê</a:t>
            </a:r>
            <a:endParaRPr lang="en-US"/>
          </a:p>
        </p:txBody>
      </p:sp>
      <p:pic>
        <p:nvPicPr>
          <p:cNvPr id="14" name="Picture 23" descr="be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83079" y="3573016"/>
            <a:ext cx="10668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78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nodeType="clickEffect">
                                  <p:stCondLst>
                                    <p:cond delay="0"/>
                                  </p:stCondLst>
                                  <p:endCondLst>
                                    <p:cond evt="onNext" delay="0">
                                      <p:tgtEl>
                                        <p:sldTgt/>
                                      </p:tgtEl>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Effect transition="in" filter="fade">
                                      <p:cBhvr>
                                        <p:cTn id="20" dur="10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par>
                          <p:cTn id="21" fill="hold">
                            <p:stCondLst>
                              <p:cond delay="2000"/>
                            </p:stCondLst>
                            <p:childTnLst>
                              <p:par>
                                <p:cTn id="22" presetID="53"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cashreg.wav"/>
                                        </p:tgtEl>
                                      </p:cMediaNode>
                                    </p:audio>
                                  </p:subTnLst>
                                </p:cTn>
                              </p:par>
                            </p:childTnLst>
                          </p:cTn>
                        </p:par>
                        <p:par>
                          <p:cTn id="27" fill="hold">
                            <p:stCondLst>
                              <p:cond delay="3000"/>
                            </p:stCondLst>
                            <p:childTnLst>
                              <p:par>
                                <p:cTn id="28" presetID="53"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Effect transition="in" filter="fade">
                                      <p:cBhvr>
                                        <p:cTn id="32" dur="1000"/>
                                        <p:tgtEl>
                                          <p:spTgt spid="11"/>
                                        </p:tgtEl>
                                      </p:cBhvr>
                                    </p:animEffect>
                                  </p:childTnLst>
                                  <p:subTnLst>
                                    <p:audio>
                                      <p:cMediaNode>
                                        <p:cTn display="0" masterRel="sameClick">
                                          <p:stCondLst>
                                            <p:cond evt="begin" delay="0">
                                              <p:tn val="28"/>
                                            </p:cond>
                                          </p:stCondLst>
                                          <p:endCondLst>
                                            <p:cond evt="onStopAudio" delay="0">
                                              <p:tgtEl>
                                                <p:sldTgt/>
                                              </p:tgtEl>
                                            </p:cond>
                                          </p:endCondLst>
                                        </p:cTn>
                                        <p:tgtEl>
                                          <p:sndTgt r:embed="rId3" name="cashreg.wav"/>
                                        </p:tgtEl>
                                      </p:cMediaNode>
                                    </p:audio>
                                  </p:subTnLst>
                                </p:cTn>
                              </p:par>
                            </p:childTnLst>
                          </p:cTn>
                        </p:par>
                        <p:par>
                          <p:cTn id="33" fill="hold">
                            <p:stCondLst>
                              <p:cond delay="4000"/>
                            </p:stCondLst>
                            <p:childTnLst>
                              <p:par>
                                <p:cTn id="34" presetID="53"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Effect transition="in" filter="fade">
                                      <p:cBhvr>
                                        <p:cTn id="38" dur="10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9" fill="hold">
                            <p:stCondLst>
                              <p:cond delay="5000"/>
                            </p:stCondLst>
                            <p:childTnLst>
                              <p:par>
                                <p:cTn id="40" presetID="53"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Effect transition="in" filter="fade">
                                      <p:cBhvr>
                                        <p:cTn id="44" dur="1000"/>
                                        <p:tgtEl>
                                          <p:spTgt spid="13"/>
                                        </p:tgtEl>
                                      </p:cBhvr>
                                    </p:animEffect>
                                  </p:childTnLst>
                                  <p:subTnLst>
                                    <p:audio>
                                      <p:cMediaNode>
                                        <p:cTn display="0" masterRel="sameClick">
                                          <p:stCondLst>
                                            <p:cond evt="begin" delay="0">
                                              <p:tn val="40"/>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64882" y="2443385"/>
            <a:ext cx="8712968" cy="357790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ts val="300"/>
              </a:spcBef>
              <a:spcAft>
                <a:spcPts val="300"/>
              </a:spcAft>
            </a:pP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Tâm trạng lưu luyến của nhà được thể hiện </a:t>
            </a:r>
            <a:r>
              <a:rPr lang="en-US" sz="28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như thế nào</a:t>
            </a: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trong khổ cuối bài thơ “Viếng lăng Bác”?</a:t>
            </a:r>
          </a:p>
          <a:p>
            <a:pPr marL="342900" indent="-342900" algn="just">
              <a:buFont typeface="Symbol"/>
              <a:buChar char="Þ"/>
              <a:defRPr/>
            </a:pPr>
            <a:r>
              <a:rPr lang="en-US" sz="2800" b="1" dirty="0" smtClean="0">
                <a:ln w="11430"/>
                <a:solidFill>
                  <a:srgbClr val="002060"/>
                </a:solidFill>
                <a:cs typeface="Times New Roman" pitchFamily="18" charset="0"/>
              </a:rPr>
              <a:t> Trước </a:t>
            </a:r>
            <a:r>
              <a:rPr lang="en-US" sz="2800" b="1" dirty="0">
                <a:ln w="11430"/>
                <a:solidFill>
                  <a:srgbClr val="002060"/>
                </a:solidFill>
                <a:cs typeface="Times New Roman" pitchFamily="18" charset="0"/>
              </a:rPr>
              <a:t>hết, cảm xúc lưu luyến ấy đã trào dâng mãnh </a:t>
            </a:r>
            <a:r>
              <a:rPr lang="en-US" sz="2800" b="1" dirty="0" err="1" smtClean="0">
                <a:ln w="11430"/>
                <a:solidFill>
                  <a:srgbClr val="002060"/>
                </a:solidFill>
                <a:cs typeface="Times New Roman" pitchFamily="18" charset="0"/>
              </a:rPr>
              <a:t>liệt</a:t>
            </a:r>
            <a:r>
              <a:rPr lang="en-US" sz="2800" b="1" dirty="0" smtClean="0">
                <a:ln w="11430"/>
                <a:solidFill>
                  <a:srgbClr val="002060"/>
                </a:solidFill>
                <a:cs typeface="Times New Roman" pitchFamily="18" charset="0"/>
              </a:rPr>
              <a:t> </a:t>
            </a:r>
            <a:r>
              <a:rPr lang="en-US" sz="2800" b="1" dirty="0" err="1" smtClean="0">
                <a:ln w="11430"/>
                <a:solidFill>
                  <a:srgbClr val="002060"/>
                </a:solidFill>
                <a:cs typeface="Times New Roman" pitchFamily="18" charset="0"/>
              </a:rPr>
              <a:t>thành</a:t>
            </a:r>
            <a:r>
              <a:rPr lang="en-US" sz="2800" b="1" dirty="0" smtClean="0">
                <a:ln w="11430"/>
                <a:solidFill>
                  <a:srgbClr val="002060"/>
                </a:solidFill>
                <a:cs typeface="Times New Roman" pitchFamily="18" charset="0"/>
              </a:rPr>
              <a:t> </a:t>
            </a:r>
            <a:r>
              <a:rPr lang="en-US" sz="2800" b="1" dirty="0" err="1" smtClean="0">
                <a:ln w="11430"/>
                <a:solidFill>
                  <a:srgbClr val="002060"/>
                </a:solidFill>
                <a:cs typeface="Times New Roman" pitchFamily="18" charset="0"/>
              </a:rPr>
              <a:t>dòng</a:t>
            </a:r>
            <a:r>
              <a:rPr lang="en-US" sz="2800" b="1" dirty="0" smtClean="0">
                <a:ln w="11430"/>
                <a:solidFill>
                  <a:srgbClr val="002060"/>
                </a:solidFill>
                <a:cs typeface="Times New Roman" pitchFamily="18" charset="0"/>
              </a:rPr>
              <a:t> </a:t>
            </a:r>
            <a:r>
              <a:rPr lang="en-US" sz="2800" b="1" dirty="0" err="1" smtClean="0">
                <a:ln w="11430"/>
                <a:solidFill>
                  <a:srgbClr val="002060"/>
                </a:solidFill>
                <a:cs typeface="Times New Roman" pitchFamily="18" charset="0"/>
              </a:rPr>
              <a:t>nước</a:t>
            </a:r>
            <a:r>
              <a:rPr lang="en-US" sz="2800" b="1" dirty="0" smtClean="0">
                <a:ln w="11430"/>
                <a:solidFill>
                  <a:srgbClr val="002060"/>
                </a:solidFill>
                <a:cs typeface="Times New Roman" pitchFamily="18" charset="0"/>
              </a:rPr>
              <a:t> </a:t>
            </a:r>
            <a:r>
              <a:rPr lang="en-US" sz="2800" b="1" dirty="0" err="1" smtClean="0">
                <a:ln w="11430"/>
                <a:solidFill>
                  <a:srgbClr val="002060"/>
                </a:solidFill>
                <a:cs typeface="Times New Roman" pitchFamily="18" charset="0"/>
              </a:rPr>
              <a:t>mắt</a:t>
            </a:r>
            <a:r>
              <a:rPr lang="en-US" sz="2800" b="1" dirty="0" smtClean="0">
                <a:ln w="11430"/>
                <a:solidFill>
                  <a:srgbClr val="002060"/>
                </a:solidFill>
                <a:cs typeface="Times New Roman" pitchFamily="18" charset="0"/>
              </a:rPr>
              <a:t>.</a:t>
            </a:r>
          </a:p>
          <a:p>
            <a:pPr algn="jus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Vì sao</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ta khẳng định nhà thơ lưu luyến muốn được ở mãi bên Bác?</a:t>
            </a:r>
            <a:endParaRPr lang="en-US" sz="2800" b="1" dirty="0" smtClean="0">
              <a:ln w="11430"/>
              <a:solidFill>
                <a:srgbClr val="002060"/>
              </a:solidFill>
              <a:cs typeface="Times New Roman" pitchFamily="18" charset="0"/>
            </a:endParaRPr>
          </a:p>
          <a:p>
            <a:pPr marL="342900" indent="-342900" algn="just">
              <a:buFont typeface="Symbol"/>
              <a:buChar char="Þ"/>
              <a:defRPr/>
            </a:pPr>
            <a:r>
              <a:rPr lang="en-US" sz="2800" b="1" dirty="0" smtClean="0">
                <a:ln w="11430"/>
                <a:solidFill>
                  <a:srgbClr val="002060"/>
                </a:solidFill>
                <a:cs typeface="Times New Roman" pitchFamily="18" charset="0"/>
              </a:rPr>
              <a:t> Vì nhà </a:t>
            </a:r>
            <a:r>
              <a:rPr lang="en-US" sz="2800" b="1" dirty="0">
                <a:ln w="11430"/>
                <a:solidFill>
                  <a:srgbClr val="002060"/>
                </a:solidFill>
                <a:cs typeface="Times New Roman" pitchFamily="18" charset="0"/>
              </a:rPr>
              <a:t>thơ gửi tấm lòng mình ở lại bằng những </a:t>
            </a:r>
            <a:r>
              <a:rPr lang="en-US" sz="2800" b="1" dirty="0" err="1">
                <a:ln w="11430"/>
                <a:solidFill>
                  <a:srgbClr val="002060"/>
                </a:solidFill>
                <a:cs typeface="Times New Roman" pitchFamily="18" charset="0"/>
              </a:rPr>
              <a:t>ước</a:t>
            </a:r>
            <a:r>
              <a:rPr lang="en-US" sz="2800" b="1" dirty="0">
                <a:ln w="11430"/>
                <a:solidFill>
                  <a:srgbClr val="002060"/>
                </a:solidFill>
                <a:cs typeface="Times New Roman" pitchFamily="18" charset="0"/>
              </a:rPr>
              <a:t> </a:t>
            </a:r>
            <a:r>
              <a:rPr lang="en-US" sz="2800" b="1" dirty="0" err="1" smtClean="0">
                <a:ln w="11430"/>
                <a:solidFill>
                  <a:srgbClr val="002060"/>
                </a:solidFill>
                <a:cs typeface="Times New Roman" pitchFamily="18" charset="0"/>
              </a:rPr>
              <a:t>nguyện</a:t>
            </a:r>
            <a:r>
              <a:rPr lang="en-US" sz="2800" b="1" dirty="0" smtClean="0">
                <a:ln w="11430"/>
                <a:solidFill>
                  <a:srgbClr val="002060"/>
                </a:solidFill>
                <a:cs typeface="Times New Roman" pitchFamily="18" charset="0"/>
              </a:rPr>
              <a:t>.</a:t>
            </a:r>
            <a:endPar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107504" y="116632"/>
            <a:ext cx="8856984" cy="2000548"/>
          </a:xfrm>
          <a:prstGeom prst="rect">
            <a:avLst/>
          </a:prstGeom>
          <a:noFill/>
          <a:ln w="28575">
            <a:solidFill>
              <a:srgbClr val="0033CC"/>
            </a:solidFill>
          </a:ln>
        </p:spPr>
        <p:txBody>
          <a:bodyPr wrap="square" rtlCol="0">
            <a:spAutoFit/>
          </a:bodyPr>
          <a:lstStyle/>
          <a:p>
            <a:pPr algn="just"/>
            <a:r>
              <a:rPr lang="en-US" sz="2800" dirty="0" smtClean="0">
                <a:solidFill>
                  <a:srgbClr val="0033CC"/>
                </a:solidFill>
              </a:rPr>
              <a:t>      </a:t>
            </a:r>
            <a:r>
              <a:rPr lang="en-US" sz="2400" b="1" dirty="0" smtClean="0">
                <a:solidFill>
                  <a:srgbClr val="0033CC"/>
                </a:solidFill>
              </a:rPr>
              <a:t>Dựa </a:t>
            </a:r>
            <a:r>
              <a:rPr lang="en-US" sz="2400" b="1" dirty="0">
                <a:solidFill>
                  <a:srgbClr val="0033CC"/>
                </a:solidFill>
              </a:rPr>
              <a:t>vào khổ cuối bài thơ “Viếng lăng Bác”, hãy viết một đoạn văn khoảng 12 câu theo cách lập luận </a:t>
            </a:r>
            <a:r>
              <a:rPr lang="en-US" sz="2400" b="1" dirty="0" smtClean="0">
                <a:solidFill>
                  <a:srgbClr val="0033CC"/>
                </a:solidFill>
              </a:rPr>
              <a:t>T-P-H, </a:t>
            </a:r>
            <a:r>
              <a:rPr lang="en-US" sz="2400" b="1" dirty="0">
                <a:solidFill>
                  <a:srgbClr val="0033CC"/>
                </a:solidFill>
              </a:rPr>
              <a:t>trong đó có sử dụng một câu phủ định và một thành phần phụ chú để làm rõ </a:t>
            </a:r>
            <a:r>
              <a:rPr lang="en-US" sz="2400" b="1" dirty="0">
                <a:solidFill>
                  <a:srgbClr val="FF0000"/>
                </a:solidFill>
              </a:rPr>
              <a:t>tâm trạng lưu luyến của nhà thơ </a:t>
            </a:r>
            <a:r>
              <a:rPr lang="en-US" sz="2400" b="1" dirty="0">
                <a:solidFill>
                  <a:srgbClr val="0033CC"/>
                </a:solidFill>
              </a:rPr>
              <a:t>muốn được ở mãi bên </a:t>
            </a:r>
            <a:r>
              <a:rPr lang="en-US" sz="2400" b="1" dirty="0" smtClean="0">
                <a:solidFill>
                  <a:srgbClr val="0033CC"/>
                </a:solidFill>
              </a:rPr>
              <a:t>Bác</a:t>
            </a:r>
            <a:r>
              <a:rPr lang="en-US" sz="2400" b="1" dirty="0">
                <a:solidFill>
                  <a:srgbClr val="0033CC"/>
                </a:solidFill>
              </a:rPr>
              <a:t>. (</a:t>
            </a:r>
            <a:r>
              <a:rPr lang="en-US" sz="2400" b="1" i="1" dirty="0">
                <a:solidFill>
                  <a:srgbClr val="0033CC"/>
                </a:solidFill>
              </a:rPr>
              <a:t>Gạch dưới câu phủ định và từ ngữ làm thành phần phụ chú</a:t>
            </a:r>
            <a:r>
              <a:rPr lang="en-US" sz="2400" b="1" dirty="0" smtClean="0">
                <a:solidFill>
                  <a:srgbClr val="0033CC"/>
                </a:solidFill>
              </a:rPr>
              <a:t>)</a:t>
            </a:r>
            <a:endParaRPr lang="vi-VN" sz="1600" b="1" dirty="0"/>
          </a:p>
        </p:txBody>
      </p:sp>
    </p:spTree>
    <p:extLst>
      <p:ext uri="{BB962C8B-B14F-4D97-AF65-F5344CB8AC3E}">
        <p14:creationId xmlns:p14="http://schemas.microsoft.com/office/powerpoint/2010/main" val="226785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750"/>
                                        <p:tgtEl>
                                          <p:spTgt spid="4">
                                            <p:txEl>
                                              <p:pRg st="0" end="0"/>
                                            </p:txEl>
                                          </p:spTgt>
                                        </p:tgtEl>
                                      </p:cBhvr>
                                    </p:animEffect>
                                  </p:childTnLst>
                                </p:cTn>
                              </p:par>
                            </p:childTnLst>
                          </p:cTn>
                        </p:par>
                        <p:par>
                          <p:cTn id="8" fill="hold">
                            <p:stCondLst>
                              <p:cond delay="750"/>
                            </p:stCondLst>
                            <p:childTnLst>
                              <p:par>
                                <p:cTn id="9" presetID="16" presetClass="entr" presetSubtype="37"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outVertical)">
                                      <p:cBhvr>
                                        <p:cTn id="11" dur="75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outVertical)">
                                      <p:cBhvr>
                                        <p:cTn id="16" dur="750"/>
                                        <p:tgtEl>
                                          <p:spTgt spid="4">
                                            <p:txEl>
                                              <p:pRg st="2" end="2"/>
                                            </p:txEl>
                                          </p:spTgt>
                                        </p:tgtEl>
                                      </p:cBhvr>
                                    </p:animEffect>
                                  </p:childTnLst>
                                </p:cTn>
                              </p:par>
                            </p:childTnLst>
                          </p:cTn>
                        </p:par>
                        <p:par>
                          <p:cTn id="17" fill="hold">
                            <p:stCondLst>
                              <p:cond delay="750"/>
                            </p:stCondLst>
                            <p:childTnLst>
                              <p:par>
                                <p:cTn id="18" presetID="16" presetClass="entr" presetSubtype="37"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outVertical)">
                                      <p:cBhvr>
                                        <p:cTn id="20" dur="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381000" y="691039"/>
            <a:ext cx="8458200" cy="4185761"/>
          </a:xfrm>
          <a:prstGeom prst="rect">
            <a:avLst/>
          </a:prstGeom>
          <a:noFill/>
        </p:spPr>
        <p:txBody>
          <a:bodyPr wrap="square" rtlCol="0">
            <a:spAutoFit/>
          </a:bodyPr>
          <a:lstStyle/>
          <a:p>
            <a:pPr algn="just">
              <a:defRPr/>
            </a:pPr>
            <a:r>
              <a:rPr lang="en-US" sz="3200" b="1" dirty="0" smtClean="0">
                <a:ln w="11430"/>
                <a:solidFill>
                  <a:srgbClr val="FF0000"/>
                </a:solidFill>
                <a:cs typeface="Times New Roman" pitchFamily="18" charset="0"/>
              </a:rPr>
              <a:t>a.  Trước </a:t>
            </a:r>
            <a:r>
              <a:rPr lang="en-US" sz="3200" b="1" dirty="0">
                <a:ln w="11430"/>
                <a:solidFill>
                  <a:srgbClr val="FF0000"/>
                </a:solidFill>
                <a:cs typeface="Times New Roman" pitchFamily="18" charset="0"/>
              </a:rPr>
              <a:t>hết, cảm xúc lưu luyến ấy đã trào dâng mãnh </a:t>
            </a:r>
            <a:r>
              <a:rPr lang="en-US" sz="3200" b="1" dirty="0" smtClean="0">
                <a:ln w="11430"/>
                <a:solidFill>
                  <a:srgbClr val="FF0000"/>
                </a:solidFill>
                <a:cs typeface="Times New Roman" pitchFamily="18" charset="0"/>
              </a:rPr>
              <a:t>liệt (câu 1)</a:t>
            </a:r>
          </a:p>
          <a:p>
            <a:pPr algn="just">
              <a:defRPr/>
            </a:pPr>
            <a:r>
              <a:rPr lang="en-US" sz="3200" b="1" dirty="0" smtClean="0">
                <a:ln w="11430"/>
                <a:solidFill>
                  <a:srgbClr val="FF0000"/>
                </a:solidFill>
                <a:cs typeface="Times New Roman" pitchFamily="18" charset="0"/>
              </a:rPr>
              <a:t>b</a:t>
            </a:r>
            <a:r>
              <a:rPr lang="en-US" sz="3200" b="1" dirty="0">
                <a:ln w="11430"/>
                <a:solidFill>
                  <a:srgbClr val="FF0000"/>
                </a:solidFill>
                <a:cs typeface="Times New Roman" pitchFamily="18" charset="0"/>
              </a:rPr>
              <a:t>. Vì lưu luyến, nhà thơ gửi tấm lòng mình ở lại bằng những ước nguyện</a:t>
            </a:r>
            <a:r>
              <a:rPr lang="en-US" sz="3200" b="1" dirty="0" smtClean="0">
                <a:ln w="11430"/>
                <a:solidFill>
                  <a:srgbClr val="FF0000"/>
                </a:solidFill>
                <a:cs typeface="Times New Roman" pitchFamily="18" charset="0"/>
              </a:rPr>
              <a:t>: (câu 2,3,4)</a:t>
            </a:r>
          </a:p>
          <a:p>
            <a:pPr algn="just">
              <a:defRPr/>
            </a:pPr>
            <a:r>
              <a:rPr lang="en-US" sz="3600" b="1" dirty="0" smtClean="0">
                <a:ln w="11430"/>
                <a:solidFill>
                  <a:srgbClr val="0033CC"/>
                </a:solidFill>
                <a:cs typeface="Times New Roman" pitchFamily="18" charset="0"/>
              </a:rPr>
              <a:t>   </a:t>
            </a:r>
            <a:r>
              <a:rPr lang="en-US" sz="3200" b="1" dirty="0" smtClean="0">
                <a:ln w="11430"/>
                <a:solidFill>
                  <a:srgbClr val="0033CC"/>
                </a:solidFill>
                <a:cs typeface="Times New Roman" pitchFamily="18" charset="0"/>
              </a:rPr>
              <a:t>- </a:t>
            </a:r>
            <a:r>
              <a:rPr lang="en-US" sz="3200" b="1" dirty="0">
                <a:ln w="11430"/>
                <a:solidFill>
                  <a:srgbClr val="0033CC"/>
                </a:solidFill>
                <a:cs typeface="Times New Roman" pitchFamily="18" charset="0"/>
              </a:rPr>
              <a:t>Hóa thân, hòa nhập vào những cảnh vật bên lăng Bác</a:t>
            </a:r>
            <a:r>
              <a:rPr lang="en-US" sz="3200" b="1" dirty="0" smtClean="0">
                <a:ln w="11430"/>
                <a:solidFill>
                  <a:srgbClr val="0033CC"/>
                </a:solidFill>
                <a:cs typeface="Times New Roman" pitchFamily="18" charset="0"/>
              </a:rPr>
              <a:t>:</a:t>
            </a:r>
            <a:endParaRPr lang="en-US" sz="3200" b="1" i="1" dirty="0">
              <a:ln w="11430"/>
              <a:solidFill>
                <a:srgbClr val="0033CC"/>
              </a:solidFill>
            </a:endParaRPr>
          </a:p>
          <a:p>
            <a:pPr algn="just">
              <a:spcBef>
                <a:spcPts val="600"/>
              </a:spcBef>
              <a:spcAft>
                <a:spcPts val="600"/>
              </a:spcAft>
              <a:defRPr/>
            </a:pPr>
            <a:r>
              <a:rPr lang="en-US" sz="3200" b="1" dirty="0" smtClean="0">
                <a:ln w="11430"/>
                <a:solidFill>
                  <a:srgbClr val="0033CC"/>
                </a:solidFill>
                <a:cs typeface="Times New Roman" pitchFamily="18" charset="0"/>
              </a:rPr>
              <a:t>   - </a:t>
            </a:r>
            <a:r>
              <a:rPr lang="en-US" sz="3200" b="1" dirty="0">
                <a:ln w="11430"/>
                <a:solidFill>
                  <a:srgbClr val="0033CC"/>
                </a:solidFill>
                <a:cs typeface="Times New Roman" pitchFamily="18" charset="0"/>
              </a:rPr>
              <a:t>Trung thành với lí tưởng của Bác, của dân tộc.</a:t>
            </a:r>
            <a:endParaRPr lang="en-US" sz="3200" b="1" dirty="0">
              <a:ln w="11430"/>
              <a:solidFill>
                <a:srgbClr val="0033CC"/>
              </a:solidFill>
            </a:endParaRPr>
          </a:p>
          <a:p>
            <a:pPr algn="just">
              <a:defRPr/>
            </a:pPr>
            <a:r>
              <a:rPr lang="en-US" sz="2800" dirty="0">
                <a:ln w="11430"/>
                <a:solidFill>
                  <a:srgbClr val="002060"/>
                </a:solidFill>
                <a:cs typeface="Times New Roman" pitchFamily="18" charset="0"/>
              </a:rPr>
              <a:t>	</a:t>
            </a:r>
            <a:endParaRPr lang="en-US" sz="2800" i="1" dirty="0">
              <a:ln w="11430"/>
              <a:solidFill>
                <a:srgbClr val="002060"/>
              </a:solidFill>
            </a:endParaRPr>
          </a:p>
        </p:txBody>
      </p:sp>
    </p:spTree>
    <p:extLst>
      <p:ext uri="{BB962C8B-B14F-4D97-AF65-F5344CB8AC3E}">
        <p14:creationId xmlns:p14="http://schemas.microsoft.com/office/powerpoint/2010/main" val="1892016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791580" y="188493"/>
            <a:ext cx="7848872" cy="6524863"/>
          </a:xfrm>
          <a:prstGeom prst="rect">
            <a:avLst/>
          </a:prstGeom>
          <a:noFill/>
        </p:spPr>
        <p:txBody>
          <a:bodyPr wrap="square" rtlCol="0">
            <a:spAutoFit/>
          </a:bodyPr>
          <a:lstStyle/>
          <a:p>
            <a:pPr>
              <a:spcBef>
                <a:spcPts val="200"/>
              </a:spcBef>
              <a:spcAft>
                <a:spcPts val="200"/>
              </a:spcAft>
            </a:pPr>
            <a:r>
              <a:rPr lang="en-US" sz="2700" b="1" dirty="0" smtClean="0">
                <a:solidFill>
                  <a:srgbClr val="FF0000"/>
                </a:solidFill>
              </a:rPr>
              <a:t>MỞ ĐOẠN: </a:t>
            </a:r>
          </a:p>
          <a:p>
            <a:pPr>
              <a:spcBef>
                <a:spcPts val="200"/>
              </a:spcBef>
              <a:spcAft>
                <a:spcPts val="200"/>
              </a:spcAft>
            </a:pPr>
            <a:r>
              <a:rPr lang="en-US" sz="2700" b="1" dirty="0" smtClean="0">
                <a:solidFill>
                  <a:srgbClr val="FF0000"/>
                </a:solidFill>
              </a:rPr>
              <a:t>THÂN ĐOẠN:</a:t>
            </a:r>
          </a:p>
          <a:p>
            <a:pPr>
              <a:spcBef>
                <a:spcPts val="200"/>
              </a:spcBef>
              <a:spcAft>
                <a:spcPts val="200"/>
              </a:spcAft>
            </a:pPr>
            <a:r>
              <a:rPr lang="en-US" sz="2700" b="1" dirty="0" smtClean="0">
                <a:solidFill>
                  <a:srgbClr val="0000FF"/>
                </a:solidFill>
              </a:rPr>
              <a:t>a. Tâm trạng lưu luyến trào dâng mãnh liệt (câu 1)</a:t>
            </a:r>
          </a:p>
          <a:p>
            <a:pPr>
              <a:spcBef>
                <a:spcPts val="200"/>
              </a:spcBef>
              <a:spcAft>
                <a:spcPts val="200"/>
              </a:spcAft>
            </a:pPr>
            <a:r>
              <a:rPr lang="en-US" sz="2700" b="1" dirty="0" smtClean="0">
                <a:solidFill>
                  <a:srgbClr val="0000FF"/>
                </a:solidFill>
              </a:rPr>
              <a:t>                            </a:t>
            </a:r>
            <a:r>
              <a:rPr lang="en-US" sz="2700" dirty="0" smtClean="0">
                <a:solidFill>
                  <a:srgbClr val="0000FF"/>
                </a:solidFill>
              </a:rPr>
              <a:t>(từ ngữ: thương trào)</a:t>
            </a:r>
          </a:p>
          <a:p>
            <a:pPr>
              <a:spcBef>
                <a:spcPts val="200"/>
              </a:spcBef>
              <a:spcAft>
                <a:spcPts val="200"/>
              </a:spcAft>
            </a:pPr>
            <a:r>
              <a:rPr lang="en-US" sz="2700" b="1" dirty="0" smtClean="0">
                <a:solidFill>
                  <a:srgbClr val="0000FF"/>
                </a:solidFill>
              </a:rPr>
              <a:t>b. Vì lưu luyến, nhà thơ gửi gắm lòng mình ở lại bằng những ước nguyện (câu 2,3,4)</a:t>
            </a:r>
          </a:p>
          <a:p>
            <a:pPr>
              <a:spcBef>
                <a:spcPts val="200"/>
              </a:spcBef>
              <a:spcAft>
                <a:spcPts val="200"/>
              </a:spcAft>
            </a:pPr>
            <a:r>
              <a:rPr lang="en-US" sz="2700" dirty="0" smtClean="0">
                <a:solidFill>
                  <a:srgbClr val="0000FF"/>
                </a:solidFill>
              </a:rPr>
              <a:t>- Hóa thân, hòa nhập vào những cảnh vật bên lăng Bác:</a:t>
            </a:r>
          </a:p>
          <a:p>
            <a:pPr>
              <a:spcBef>
                <a:spcPts val="200"/>
              </a:spcBef>
              <a:spcAft>
                <a:spcPts val="200"/>
              </a:spcAft>
            </a:pPr>
            <a:r>
              <a:rPr lang="en-US" sz="2700" dirty="0" smtClean="0">
                <a:solidFill>
                  <a:srgbClr val="0000FF"/>
                </a:solidFill>
              </a:rPr>
              <a:t>      + Liệt kê: con chim hót, </a:t>
            </a:r>
            <a:r>
              <a:rPr lang="en-US" sz="2700" dirty="0" err="1" smtClean="0">
                <a:solidFill>
                  <a:srgbClr val="0000FF"/>
                </a:solidFill>
              </a:rPr>
              <a:t>đóa</a:t>
            </a:r>
            <a:r>
              <a:rPr lang="en-US" sz="2700" dirty="0" smtClean="0">
                <a:solidFill>
                  <a:srgbClr val="0000FF"/>
                </a:solidFill>
              </a:rPr>
              <a:t> hoa, cây tre,…</a:t>
            </a:r>
          </a:p>
          <a:p>
            <a:pPr>
              <a:spcBef>
                <a:spcPts val="200"/>
              </a:spcBef>
              <a:spcAft>
                <a:spcPts val="200"/>
              </a:spcAft>
            </a:pPr>
            <a:r>
              <a:rPr lang="en-US" sz="2700" dirty="0" smtClean="0">
                <a:solidFill>
                  <a:srgbClr val="0000FF"/>
                </a:solidFill>
              </a:rPr>
              <a:t>      + Điệp ngữ: muốn làm</a:t>
            </a:r>
          </a:p>
          <a:p>
            <a:pPr>
              <a:spcBef>
                <a:spcPts val="200"/>
              </a:spcBef>
              <a:spcAft>
                <a:spcPts val="200"/>
              </a:spcAft>
            </a:pPr>
            <a:r>
              <a:rPr lang="en-US" sz="2700" dirty="0" smtClean="0">
                <a:solidFill>
                  <a:srgbClr val="0000FF"/>
                </a:solidFill>
              </a:rPr>
              <a:t>      + Các từ ngữ: quanh lăng, đâu đây, chốn này,…</a:t>
            </a:r>
          </a:p>
          <a:p>
            <a:pPr>
              <a:spcBef>
                <a:spcPts val="200"/>
              </a:spcBef>
              <a:spcAft>
                <a:spcPts val="200"/>
              </a:spcAft>
            </a:pPr>
            <a:r>
              <a:rPr lang="en-US" sz="2700" dirty="0" smtClean="0">
                <a:solidFill>
                  <a:srgbClr val="0000FF"/>
                </a:solidFill>
              </a:rPr>
              <a:t>- Trung thành với lí tưởng của Bác, của dân tộc:</a:t>
            </a:r>
          </a:p>
          <a:p>
            <a:pPr>
              <a:spcBef>
                <a:spcPts val="200"/>
              </a:spcBef>
              <a:spcAft>
                <a:spcPts val="200"/>
              </a:spcAft>
            </a:pPr>
            <a:r>
              <a:rPr lang="en-US" sz="2700" dirty="0" smtClean="0">
                <a:solidFill>
                  <a:srgbClr val="0000FF"/>
                </a:solidFill>
              </a:rPr>
              <a:t>      + Hình ảnh “cây tre”: lặp lại, tả thực, biểu tượng</a:t>
            </a:r>
          </a:p>
          <a:p>
            <a:pPr>
              <a:spcBef>
                <a:spcPts val="200"/>
              </a:spcBef>
              <a:spcAft>
                <a:spcPts val="200"/>
              </a:spcAft>
            </a:pPr>
            <a:r>
              <a:rPr lang="en-US" sz="2700" dirty="0" smtClean="0">
                <a:solidFill>
                  <a:srgbClr val="0000FF"/>
                </a:solidFill>
              </a:rPr>
              <a:t>      + Cấu trúc: câu khuyết chủ ngữ</a:t>
            </a:r>
          </a:p>
          <a:p>
            <a:pPr>
              <a:spcBef>
                <a:spcPts val="200"/>
              </a:spcBef>
              <a:spcAft>
                <a:spcPts val="200"/>
              </a:spcAft>
            </a:pPr>
            <a:r>
              <a:rPr lang="en-US" sz="2700" b="1" dirty="0" smtClean="0">
                <a:solidFill>
                  <a:srgbClr val="FF0000"/>
                </a:solidFill>
              </a:rPr>
              <a:t>KẾT ĐOẠN:</a:t>
            </a:r>
            <a:endParaRPr lang="vi-VN" sz="2700" b="1" dirty="0">
              <a:solidFill>
                <a:srgbClr val="0000FF"/>
              </a:solidFill>
            </a:endParaRPr>
          </a:p>
        </p:txBody>
      </p:sp>
      <p:sp>
        <p:nvSpPr>
          <p:cNvPr id="5" name="Right Arrow 4"/>
          <p:cNvSpPr/>
          <p:nvPr/>
        </p:nvSpPr>
        <p:spPr>
          <a:xfrm>
            <a:off x="7884368" y="218257"/>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Straight Connector 6"/>
          <p:cNvCxnSpPr/>
          <p:nvPr/>
        </p:nvCxnSpPr>
        <p:spPr>
          <a:xfrm>
            <a:off x="7812360" y="188640"/>
            <a:ext cx="0" cy="619268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172400" y="44624"/>
            <a:ext cx="936104" cy="461665"/>
          </a:xfrm>
          <a:prstGeom prst="rect">
            <a:avLst/>
          </a:prstGeom>
          <a:noFill/>
        </p:spPr>
        <p:txBody>
          <a:bodyPr wrap="square" rtlCol="0">
            <a:spAutoFit/>
          </a:bodyPr>
          <a:lstStyle/>
          <a:p>
            <a:r>
              <a:rPr lang="en-US" sz="2400" b="1" dirty="0" smtClean="0">
                <a:solidFill>
                  <a:srgbClr val="FF0000"/>
                </a:solidFill>
              </a:rPr>
              <a:t>1 câu</a:t>
            </a:r>
            <a:endParaRPr lang="vi-VN" sz="2400" b="1" dirty="0">
              <a:solidFill>
                <a:srgbClr val="FF0000"/>
              </a:solidFill>
            </a:endParaRPr>
          </a:p>
        </p:txBody>
      </p:sp>
      <p:sp>
        <p:nvSpPr>
          <p:cNvPr id="9" name="Right Arrow 8"/>
          <p:cNvSpPr/>
          <p:nvPr/>
        </p:nvSpPr>
        <p:spPr>
          <a:xfrm>
            <a:off x="7884368" y="2090465"/>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8172400" y="1916832"/>
            <a:ext cx="936104" cy="461665"/>
          </a:xfrm>
          <a:prstGeom prst="rect">
            <a:avLst/>
          </a:prstGeom>
          <a:noFill/>
        </p:spPr>
        <p:txBody>
          <a:bodyPr wrap="square" rtlCol="0">
            <a:spAutoFit/>
          </a:bodyPr>
          <a:lstStyle/>
          <a:p>
            <a:r>
              <a:rPr lang="en-US" sz="2400" b="1" dirty="0">
                <a:solidFill>
                  <a:srgbClr val="FF0000"/>
                </a:solidFill>
              </a:rPr>
              <a:t>7</a:t>
            </a:r>
            <a:r>
              <a:rPr lang="en-US" sz="2400" b="1" dirty="0" smtClean="0">
                <a:solidFill>
                  <a:srgbClr val="FF0000"/>
                </a:solidFill>
              </a:rPr>
              <a:t> câu</a:t>
            </a:r>
            <a:endParaRPr lang="vi-VN" sz="2400" b="1" dirty="0">
              <a:solidFill>
                <a:srgbClr val="FF0000"/>
              </a:solidFill>
            </a:endParaRPr>
          </a:p>
        </p:txBody>
      </p:sp>
      <p:sp>
        <p:nvSpPr>
          <p:cNvPr id="11" name="Right Arrow 10"/>
          <p:cNvSpPr/>
          <p:nvPr/>
        </p:nvSpPr>
        <p:spPr>
          <a:xfrm>
            <a:off x="7852142" y="1226369"/>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8140174" y="1052736"/>
            <a:ext cx="936104" cy="461665"/>
          </a:xfrm>
          <a:prstGeom prst="rect">
            <a:avLst/>
          </a:prstGeom>
          <a:noFill/>
        </p:spPr>
        <p:txBody>
          <a:bodyPr wrap="square" rtlCol="0">
            <a:spAutoFit/>
          </a:bodyPr>
          <a:lstStyle/>
          <a:p>
            <a:r>
              <a:rPr lang="en-US" sz="2400" b="1" dirty="0">
                <a:solidFill>
                  <a:srgbClr val="FF0000"/>
                </a:solidFill>
              </a:rPr>
              <a:t>3</a:t>
            </a:r>
            <a:r>
              <a:rPr lang="en-US" sz="2400" b="1" dirty="0" smtClean="0">
                <a:solidFill>
                  <a:srgbClr val="FF0000"/>
                </a:solidFill>
              </a:rPr>
              <a:t> câu</a:t>
            </a:r>
            <a:endParaRPr lang="vi-VN" sz="2400" b="1" dirty="0">
              <a:solidFill>
                <a:srgbClr val="FF0000"/>
              </a:solidFill>
            </a:endParaRPr>
          </a:p>
        </p:txBody>
      </p:sp>
      <p:sp>
        <p:nvSpPr>
          <p:cNvPr id="13" name="Right Arrow 12"/>
          <p:cNvSpPr/>
          <p:nvPr/>
        </p:nvSpPr>
        <p:spPr>
          <a:xfrm>
            <a:off x="7884368" y="6237312"/>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p:cNvSpPr txBox="1"/>
          <p:nvPr/>
        </p:nvSpPr>
        <p:spPr>
          <a:xfrm>
            <a:off x="8172400" y="6063679"/>
            <a:ext cx="936104" cy="461665"/>
          </a:xfrm>
          <a:prstGeom prst="rect">
            <a:avLst/>
          </a:prstGeom>
          <a:noFill/>
        </p:spPr>
        <p:txBody>
          <a:bodyPr wrap="square" rtlCol="0">
            <a:spAutoFit/>
          </a:bodyPr>
          <a:lstStyle/>
          <a:p>
            <a:r>
              <a:rPr lang="en-US" sz="2400" b="1" dirty="0" smtClean="0">
                <a:solidFill>
                  <a:srgbClr val="FF0000"/>
                </a:solidFill>
              </a:rPr>
              <a:t>1 câu</a:t>
            </a:r>
            <a:endParaRPr lang="vi-VN" sz="2400" b="1" dirty="0">
              <a:solidFill>
                <a:srgbClr val="FF0000"/>
              </a:solidFill>
            </a:endParaRPr>
          </a:p>
        </p:txBody>
      </p:sp>
    </p:spTree>
    <p:extLst>
      <p:ext uri="{BB962C8B-B14F-4D97-AF65-F5344CB8AC3E}">
        <p14:creationId xmlns:p14="http://schemas.microsoft.com/office/powerpoint/2010/main" val="293059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38889E-6 -7.40741E-7 L -0.07882 -0.00324 " pathEditMode="relative" rAng="0" ptsTypes="AA">
                                      <p:cBhvr>
                                        <p:cTn id="6" dur="2000" fill="hold"/>
                                        <p:tgtEl>
                                          <p:spTgt spid="4"/>
                                        </p:tgtEl>
                                        <p:attrNameLst>
                                          <p:attrName>ppt_x</p:attrName>
                                          <p:attrName>ppt_y</p:attrName>
                                        </p:attrNameLst>
                                      </p:cBhvr>
                                      <p:rCtr x="-3941" y="-162"/>
                                    </p:animMotion>
                                  </p:childTnLst>
                                </p:cTn>
                              </p:par>
                            </p:childTnLst>
                          </p:cTn>
                        </p:par>
                        <p:par>
                          <p:cTn id="7" fill="hold">
                            <p:stCondLst>
                              <p:cond delay="2000"/>
                            </p:stCondLst>
                            <p:childTnLst>
                              <p:par>
                                <p:cTn id="8" presetID="6" presetClass="entr" presetSubtype="16"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15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5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15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15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5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15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15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500"/>
                                        <p:tgtEl>
                                          <p:spTgt spid="1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9" grpId="0" animBg="1"/>
      <p:bldP spid="10" grpId="0"/>
      <p:bldP spid="11" grpId="0" animBg="1"/>
      <p:bldP spid="12" grpId="0"/>
      <p:bldP spid="13"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áº¿t quáº£ hÃ¬nh áº£nh cho hÃ¬nh ná»n powerpoint Äáº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5" y="0"/>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47864" y="332656"/>
            <a:ext cx="2952328" cy="523220"/>
          </a:xfrm>
          <a:prstGeom prst="rect">
            <a:avLst/>
          </a:prstGeom>
          <a:noFill/>
        </p:spPr>
        <p:txBody>
          <a:bodyPr wrap="square" rtlCol="0">
            <a:spAutoFit/>
          </a:bodyPr>
          <a:lstStyle/>
          <a:p>
            <a:r>
              <a:rPr lang="en-US" sz="2800" b="1" dirty="0" smtClean="0">
                <a:solidFill>
                  <a:srgbClr val="FF0000"/>
                </a:solidFill>
              </a:rPr>
              <a:t>BÀI TẬP VỀ NHÀ</a:t>
            </a:r>
            <a:endParaRPr lang="vi-VN" sz="2800" b="1" dirty="0">
              <a:solidFill>
                <a:srgbClr val="FF0000"/>
              </a:solidFill>
            </a:endParaRPr>
          </a:p>
        </p:txBody>
      </p:sp>
      <p:sp>
        <p:nvSpPr>
          <p:cNvPr id="5" name="TextBox 4"/>
          <p:cNvSpPr txBox="1"/>
          <p:nvPr/>
        </p:nvSpPr>
        <p:spPr>
          <a:xfrm>
            <a:off x="815154" y="855876"/>
            <a:ext cx="8077326" cy="4154984"/>
          </a:xfrm>
          <a:prstGeom prst="rect">
            <a:avLst/>
          </a:prstGeom>
          <a:noFill/>
        </p:spPr>
        <p:txBody>
          <a:bodyPr wrap="square" rtlCol="0">
            <a:spAutoFit/>
          </a:bodyPr>
          <a:lstStyle/>
          <a:p>
            <a:pPr algn="just"/>
            <a:r>
              <a:rPr lang="en-US" sz="2400" b="1" u="sng" dirty="0" smtClean="0">
                <a:solidFill>
                  <a:srgbClr val="0000FF"/>
                </a:solidFill>
              </a:rPr>
              <a:t>Bài tập 1</a:t>
            </a:r>
            <a:r>
              <a:rPr lang="en-US" sz="2400" b="1" dirty="0" smtClean="0">
                <a:solidFill>
                  <a:srgbClr val="0000FF"/>
                </a:solidFill>
              </a:rPr>
              <a:t>: Dựa vào phần lập ý của bài tập trên lớp, hãy viết đoạn văn hoàn chỉnh.</a:t>
            </a:r>
          </a:p>
          <a:p>
            <a:pPr algn="just"/>
            <a:r>
              <a:rPr lang="en-US" sz="2400" b="1" u="sng" dirty="0" smtClean="0">
                <a:solidFill>
                  <a:srgbClr val="0000FF"/>
                </a:solidFill>
              </a:rPr>
              <a:t>Bài tập 2</a:t>
            </a:r>
            <a:r>
              <a:rPr lang="en-US" sz="2400" b="1" dirty="0" smtClean="0">
                <a:solidFill>
                  <a:srgbClr val="0000FF"/>
                </a:solidFill>
              </a:rPr>
              <a:t>: </a:t>
            </a:r>
          </a:p>
          <a:p>
            <a:pPr algn="just"/>
            <a:r>
              <a:rPr lang="en-US" sz="2400" b="1" dirty="0">
                <a:solidFill>
                  <a:srgbClr val="0000FF"/>
                </a:solidFill>
              </a:rPr>
              <a:t> </a:t>
            </a:r>
            <a:r>
              <a:rPr lang="en-US" sz="2400" b="1" dirty="0" smtClean="0">
                <a:solidFill>
                  <a:srgbClr val="0000FF"/>
                </a:solidFill>
              </a:rPr>
              <a:t>    Dựa vào khổ cuối tác phẩm “</a:t>
            </a:r>
            <a:r>
              <a:rPr lang="en-US" sz="2400" b="1" i="1" dirty="0" smtClean="0">
                <a:solidFill>
                  <a:srgbClr val="0000FF"/>
                </a:solidFill>
              </a:rPr>
              <a:t>Bài thơ về tiểu đội xe không kính</a:t>
            </a:r>
            <a:r>
              <a:rPr lang="en-US" sz="2400" b="1" dirty="0" smtClean="0">
                <a:solidFill>
                  <a:srgbClr val="0000FF"/>
                </a:solidFill>
              </a:rPr>
              <a:t>” của Phạm Tiến </a:t>
            </a:r>
            <a:r>
              <a:rPr lang="en-US" sz="2400" b="1" dirty="0" err="1" smtClean="0">
                <a:solidFill>
                  <a:srgbClr val="0000FF"/>
                </a:solidFill>
              </a:rPr>
              <a:t>Duật</a:t>
            </a:r>
            <a:r>
              <a:rPr lang="en-US" sz="2400" b="1" dirty="0" smtClean="0">
                <a:solidFill>
                  <a:srgbClr val="0000FF"/>
                </a:solidFill>
              </a:rPr>
              <a:t>, hãy viết một đoạn văn khoảng 12 câu theo cách lập luận T-P-H trong đó có sử dụng một phép lặp và một thành phần khởi ngữ để làm nổi bật ý chí chiến đấu giải phóng miền Nam thống nhất đất nước của những chiến sĩ lái xe trên tuyến đường Trường Sơn (</a:t>
            </a:r>
            <a:r>
              <a:rPr lang="en-US" sz="2400" b="1" i="1" dirty="0" smtClean="0">
                <a:solidFill>
                  <a:srgbClr val="0000FF"/>
                </a:solidFill>
              </a:rPr>
              <a:t>gạch dưới từ ngữ làm phép lặp và khởi ngữ</a:t>
            </a:r>
            <a:r>
              <a:rPr lang="en-US" sz="2400" b="1" dirty="0" smtClean="0">
                <a:solidFill>
                  <a:srgbClr val="0000FF"/>
                </a:solidFill>
              </a:rPr>
              <a:t>)</a:t>
            </a:r>
          </a:p>
          <a:p>
            <a:pPr algn="just"/>
            <a:r>
              <a:rPr lang="en-US" sz="2400" b="1" u="sng" dirty="0" smtClean="0">
                <a:solidFill>
                  <a:srgbClr val="0000FF"/>
                </a:solidFill>
              </a:rPr>
              <a:t>Yêu cầu</a:t>
            </a:r>
            <a:r>
              <a:rPr lang="en-US" sz="2400" b="1" dirty="0" smtClean="0">
                <a:solidFill>
                  <a:srgbClr val="0000FF"/>
                </a:solidFill>
              </a:rPr>
              <a:t>: Viết câu chủ đề, tìm ý và lập dàn ý</a:t>
            </a:r>
          </a:p>
        </p:txBody>
      </p:sp>
      <p:sp>
        <p:nvSpPr>
          <p:cNvPr id="7" name="TextBox 6"/>
          <p:cNvSpPr txBox="1"/>
          <p:nvPr/>
        </p:nvSpPr>
        <p:spPr>
          <a:xfrm>
            <a:off x="3974826" y="4941168"/>
            <a:ext cx="1698403" cy="523220"/>
          </a:xfrm>
          <a:prstGeom prst="rect">
            <a:avLst/>
          </a:prstGeom>
          <a:noFill/>
        </p:spPr>
        <p:txBody>
          <a:bodyPr wrap="square" rtlCol="0">
            <a:spAutoFit/>
          </a:bodyPr>
          <a:lstStyle/>
          <a:p>
            <a:r>
              <a:rPr lang="en-US" sz="2800" b="1" dirty="0" smtClean="0">
                <a:solidFill>
                  <a:srgbClr val="FF0000"/>
                </a:solidFill>
              </a:rPr>
              <a:t>BÀI SAU</a:t>
            </a:r>
            <a:endParaRPr lang="vi-VN" sz="2800" b="1" dirty="0">
              <a:solidFill>
                <a:srgbClr val="FF0000"/>
              </a:solidFill>
            </a:endParaRPr>
          </a:p>
        </p:txBody>
      </p:sp>
      <p:sp>
        <p:nvSpPr>
          <p:cNvPr id="6" name="TextBox 5"/>
          <p:cNvSpPr txBox="1"/>
          <p:nvPr/>
        </p:nvSpPr>
        <p:spPr>
          <a:xfrm>
            <a:off x="899591" y="5410200"/>
            <a:ext cx="8092009" cy="830997"/>
          </a:xfrm>
          <a:prstGeom prst="rect">
            <a:avLst/>
          </a:prstGeom>
          <a:noFill/>
        </p:spPr>
        <p:txBody>
          <a:bodyPr wrap="square" rtlCol="0">
            <a:spAutoFit/>
          </a:bodyPr>
          <a:lstStyle/>
          <a:p>
            <a:r>
              <a:rPr lang="en-US" sz="2400" b="1" dirty="0" smtClean="0">
                <a:solidFill>
                  <a:srgbClr val="0000FF"/>
                </a:solidFill>
              </a:rPr>
              <a:t>- Ôn lại kiến thức về đoạn văn diễn dịch</a:t>
            </a:r>
          </a:p>
          <a:p>
            <a:r>
              <a:rPr lang="en-US" sz="2400" b="1" dirty="0" smtClean="0">
                <a:solidFill>
                  <a:srgbClr val="0000FF"/>
                </a:solidFill>
              </a:rPr>
              <a:t>- Cách làm đoạn văn nghị luận về tác phẩm truyện (đoạn trích)</a:t>
            </a:r>
            <a:endParaRPr lang="vi-VN" sz="2400" b="1" dirty="0">
              <a:solidFill>
                <a:srgbClr val="0000FF"/>
              </a:solidFill>
            </a:endParaRPr>
          </a:p>
        </p:txBody>
      </p:sp>
    </p:spTree>
    <p:extLst>
      <p:ext uri="{BB962C8B-B14F-4D97-AF65-F5344CB8AC3E}">
        <p14:creationId xmlns:p14="http://schemas.microsoft.com/office/powerpoint/2010/main" val="249264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áº¿t quáº£ hÃ¬nh áº£nh cho hÃ¬nh ná»n powerpoint Äáº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8" y="-115642"/>
            <a:ext cx="9152451" cy="69736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87624" y="1861661"/>
            <a:ext cx="6840760" cy="243143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200000"/>
              </a:lnSpc>
            </a:pP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XIN CHÂN THÀNH CẢM ƠN</a:t>
            </a:r>
          </a:p>
          <a:p>
            <a:pPr algn="ctr">
              <a:lnSpc>
                <a:spcPct val="200000"/>
              </a:lnSpc>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QUÝ THẦY CÔ VÀ CÁC EM HỌC SINH</a:t>
            </a:r>
            <a:endPar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00430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áº¿t quáº£ hÃ¬nh áº£nh cho hÃ¬nh ná»n powerpoint Äáº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536" y="908720"/>
            <a:ext cx="9144000" cy="1923604"/>
          </a:xfrm>
          <a:prstGeom prst="rect">
            <a:avLst/>
          </a:prstGeom>
          <a:noFill/>
        </p:spPr>
        <p:txBody>
          <a:bodyPr wrap="square" lIns="91440" tIns="45720" rIns="91440" bIns="45720">
            <a:spAutoFit/>
          </a:bodyPr>
          <a:lstStyle/>
          <a:p>
            <a:pPr algn="ctr"/>
            <a:r>
              <a:rPr lang="en-US" sz="39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RÈN KĨ NĂNG VIẾT ĐOẠN VĂN NGHỊ LUẬN </a:t>
            </a:r>
          </a:p>
          <a:p>
            <a:pPr algn="ctr"/>
            <a:r>
              <a:rPr lang="en-US" sz="40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TỔNG HỢP – PHÂN TÍCH – TỔNG HỢP </a:t>
            </a:r>
          </a:p>
          <a:p>
            <a:pPr algn="ctr"/>
            <a:r>
              <a:rPr lang="en-US" sz="40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VỀ MỘT ĐOẠN THƠ </a:t>
            </a:r>
          </a:p>
        </p:txBody>
      </p:sp>
      <p:sp>
        <p:nvSpPr>
          <p:cNvPr id="2" name="TextBox 1"/>
          <p:cNvSpPr txBox="1"/>
          <p:nvPr/>
        </p:nvSpPr>
        <p:spPr>
          <a:xfrm>
            <a:off x="323528" y="44624"/>
            <a:ext cx="3744416" cy="1046440"/>
          </a:xfrm>
          <a:prstGeom prst="rect">
            <a:avLst/>
          </a:prstGeom>
          <a:noFill/>
        </p:spPr>
        <p:txBody>
          <a:bodyPr wrap="square" rtlCol="0">
            <a:spAutoFit/>
          </a:bodyPr>
          <a:lstStyle/>
          <a:p>
            <a:r>
              <a:rPr lang="en-US" sz="4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CHUYÊN ĐỀ</a:t>
            </a:r>
          </a:p>
          <a:p>
            <a:endParaRPr lang="vi-VN" dirty="0">
              <a:solidFill>
                <a:srgbClr val="FF0000"/>
              </a:solidFill>
            </a:endParaRPr>
          </a:p>
        </p:txBody>
      </p:sp>
      <p:sp>
        <p:nvSpPr>
          <p:cNvPr id="6" name="TextBox 5"/>
          <p:cNvSpPr txBox="1"/>
          <p:nvPr/>
        </p:nvSpPr>
        <p:spPr>
          <a:xfrm>
            <a:off x="0" y="2703111"/>
            <a:ext cx="9110464" cy="1661993"/>
          </a:xfrm>
          <a:prstGeom prst="rect">
            <a:avLst/>
          </a:prstGeom>
          <a:noFill/>
        </p:spPr>
        <p:txBody>
          <a:bodyPr wrap="square" rtlCol="0">
            <a:spAutoFit/>
          </a:bodyPr>
          <a:lstStyle/>
          <a:p>
            <a:pPr algn="ctr"/>
            <a:r>
              <a:rPr lang="en-US" sz="4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Tiết 1: </a:t>
            </a:r>
          </a:p>
          <a:p>
            <a:r>
              <a:rPr lang="en-US"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rèn kĩ năng viết câu chủ đề và tìm ý</a:t>
            </a:r>
            <a:endParaRPr lang="en-US" sz="4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endParaRPr lang="vi-VN" dirty="0">
              <a:solidFill>
                <a:srgbClr val="FF0000"/>
              </a:solidFill>
            </a:endParaRPr>
          </a:p>
        </p:txBody>
      </p:sp>
    </p:spTree>
    <p:extLst>
      <p:ext uri="{BB962C8B-B14F-4D97-AF65-F5344CB8AC3E}">
        <p14:creationId xmlns:p14="http://schemas.microsoft.com/office/powerpoint/2010/main" val="2933238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áº¿t quáº£ hÃ¬nh áº£nh cho hÃ¬nh ná»n powerpoint Äáº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 y="0"/>
            <a:ext cx="926392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5" y="1422643"/>
            <a:ext cx="7560841" cy="3662541"/>
          </a:xfrm>
          <a:prstGeom prst="rect">
            <a:avLst/>
          </a:prstGeom>
          <a:noFill/>
        </p:spPr>
        <p:txBody>
          <a:bodyPr wrap="square" rtlCol="0">
            <a:spAutoFit/>
          </a:bodyPr>
          <a:lstStyle/>
          <a:p>
            <a:pPr>
              <a:defRPr/>
            </a:pPr>
            <a:r>
              <a:rPr lang="en-US" sz="4800" b="1" dirty="0">
                <a:ln w="11430"/>
                <a:solidFill>
                  <a:srgbClr val="3333FF"/>
                </a:solidFill>
                <a:cs typeface="Times New Roman" pitchFamily="18" charset="0"/>
              </a:rPr>
              <a:t>Hãy trình bày kiến thức </a:t>
            </a:r>
            <a:r>
              <a:rPr lang="en-US" sz="4800" b="1" dirty="0" smtClean="0">
                <a:ln w="11430"/>
                <a:solidFill>
                  <a:srgbClr val="3333FF"/>
                </a:solidFill>
                <a:cs typeface="Times New Roman" pitchFamily="18" charset="0"/>
              </a:rPr>
              <a:t>về:</a:t>
            </a:r>
            <a:endParaRPr lang="en-US" sz="4800" b="1" dirty="0">
              <a:ln w="11430"/>
              <a:solidFill>
                <a:srgbClr val="3333FF"/>
              </a:solidFill>
              <a:cs typeface="Times New Roman" pitchFamily="18" charset="0"/>
            </a:endParaRPr>
          </a:p>
          <a:p>
            <a:pPr>
              <a:defRPr/>
            </a:pPr>
            <a:r>
              <a:rPr lang="en-US" sz="4800" b="1" dirty="0" smtClean="0">
                <a:ln w="11430"/>
                <a:solidFill>
                  <a:srgbClr val="FF0000"/>
                </a:solidFill>
                <a:cs typeface="Times New Roman" pitchFamily="18" charset="0"/>
              </a:rPr>
              <a:t>   - Đoạn văn</a:t>
            </a:r>
          </a:p>
          <a:p>
            <a:pPr>
              <a:defRPr/>
            </a:pPr>
            <a:r>
              <a:rPr lang="en-US" sz="4800" b="1" dirty="0" smtClean="0">
                <a:ln w="11430"/>
                <a:solidFill>
                  <a:srgbClr val="FF0000"/>
                </a:solidFill>
                <a:cs typeface="Times New Roman" pitchFamily="18" charset="0"/>
              </a:rPr>
              <a:t>   - </a:t>
            </a:r>
            <a:r>
              <a:rPr lang="en-US" sz="4800" b="1" dirty="0">
                <a:ln w="11430"/>
                <a:solidFill>
                  <a:srgbClr val="FF0000"/>
                </a:solidFill>
                <a:cs typeface="Times New Roman" pitchFamily="18" charset="0"/>
              </a:rPr>
              <a:t>Đ</a:t>
            </a:r>
            <a:r>
              <a:rPr lang="en-US" sz="4800" b="1" dirty="0" smtClean="0">
                <a:ln w="11430"/>
                <a:solidFill>
                  <a:srgbClr val="FF0000"/>
                </a:solidFill>
                <a:cs typeface="Times New Roman" pitchFamily="18" charset="0"/>
              </a:rPr>
              <a:t>oạn </a:t>
            </a:r>
            <a:r>
              <a:rPr lang="en-US" sz="4800" b="1" dirty="0">
                <a:ln w="11430"/>
                <a:solidFill>
                  <a:srgbClr val="FF0000"/>
                </a:solidFill>
                <a:cs typeface="Times New Roman" pitchFamily="18" charset="0"/>
              </a:rPr>
              <a:t>văn </a:t>
            </a:r>
            <a:r>
              <a:rPr lang="en-US" sz="4800" b="1" dirty="0" smtClean="0">
                <a:ln w="11430"/>
                <a:solidFill>
                  <a:srgbClr val="FF0000"/>
                </a:solidFill>
                <a:cs typeface="Times New Roman" pitchFamily="18" charset="0"/>
              </a:rPr>
              <a:t>tổng-phân-hợp</a:t>
            </a:r>
          </a:p>
          <a:p>
            <a:pPr>
              <a:defRPr/>
            </a:pPr>
            <a:r>
              <a:rPr lang="en-US" sz="4800" b="1" dirty="0" smtClean="0">
                <a:ln w="11430"/>
                <a:solidFill>
                  <a:srgbClr val="FF0000"/>
                </a:solidFill>
                <a:cs typeface="Times New Roman" pitchFamily="18" charset="0"/>
              </a:rPr>
              <a:t>   - Câu </a:t>
            </a:r>
            <a:r>
              <a:rPr lang="en-US" sz="4800" b="1" dirty="0">
                <a:ln w="11430"/>
                <a:solidFill>
                  <a:srgbClr val="FF0000"/>
                </a:solidFill>
                <a:cs typeface="Times New Roman" pitchFamily="18" charset="0"/>
              </a:rPr>
              <a:t>chủ đề?</a:t>
            </a:r>
            <a:r>
              <a:rPr lang="en-US" sz="4400" b="1" dirty="0">
                <a:ln w="11430"/>
                <a:solidFill>
                  <a:srgbClr val="FF0000"/>
                </a:solidFill>
                <a:cs typeface="Times New Roman" pitchFamily="18" charset="0"/>
              </a:rPr>
              <a:t> </a:t>
            </a:r>
          </a:p>
          <a:p>
            <a:endParaRPr lang="vi-VN" sz="4000" b="1" dirty="0"/>
          </a:p>
        </p:txBody>
      </p:sp>
    </p:spTree>
    <p:extLst>
      <p:ext uri="{BB962C8B-B14F-4D97-AF65-F5344CB8AC3E}">
        <p14:creationId xmlns:p14="http://schemas.microsoft.com/office/powerpoint/2010/main" val="3169311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9512" y="109735"/>
            <a:ext cx="8856984" cy="3503927"/>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extBox 5"/>
          <p:cNvSpPr txBox="1"/>
          <p:nvPr/>
        </p:nvSpPr>
        <p:spPr>
          <a:xfrm>
            <a:off x="395536" y="105009"/>
            <a:ext cx="8441882" cy="3508653"/>
          </a:xfrm>
          <a:prstGeom prst="rect">
            <a:avLst/>
          </a:prstGeom>
          <a:noFill/>
        </p:spPr>
        <p:txBody>
          <a:bodyPr wrap="square" rtlCol="0">
            <a:spAutoFit/>
          </a:bodyPr>
          <a:lstStyle/>
          <a:p>
            <a:pPr algn="just">
              <a:spcBef>
                <a:spcPct val="50000"/>
              </a:spcBef>
            </a:pPr>
            <a:r>
              <a:rPr lang="en-US" altLang="vi-VN" sz="3000" b="1" dirty="0" smtClean="0">
                <a:solidFill>
                  <a:srgbClr val="FF0000"/>
                </a:solidFill>
              </a:rPr>
              <a:t>       B</a:t>
            </a:r>
            <a:r>
              <a:rPr lang="en-US" altLang="vi-VN" sz="3000" b="1" dirty="0" smtClean="0">
                <a:solidFill>
                  <a:srgbClr val="0033CC"/>
                </a:solidFill>
              </a:rPr>
              <a:t>iển </a:t>
            </a:r>
            <a:r>
              <a:rPr lang="en-US" altLang="vi-VN" sz="3000" b="1" dirty="0">
                <a:solidFill>
                  <a:srgbClr val="0033CC"/>
                </a:solidFill>
              </a:rPr>
              <a:t>rất đẹp!(1) Buổi sáng, nắng sớm tràn trên mặt biển.(2) Mặt biển sáng trong như tấm thảm khổng lồ bằng ngọc thạch.(3) Những cánh buồm trắng trên biển được nắng sớm chiếu vào sáng rực lên, ở xa trông như đàn bướm trắng lượn giữa trời xanh</a:t>
            </a:r>
            <a:r>
              <a:rPr lang="en-US" altLang="vi-VN" sz="3000" b="1" dirty="0">
                <a:solidFill>
                  <a:srgbClr val="FF0000"/>
                </a:solidFill>
              </a:rPr>
              <a:t>.</a:t>
            </a:r>
            <a:r>
              <a:rPr lang="en-US" altLang="vi-VN" sz="3000" b="1" dirty="0">
                <a:solidFill>
                  <a:srgbClr val="0033CC"/>
                </a:solidFill>
              </a:rPr>
              <a:t>(4</a:t>
            </a:r>
            <a:r>
              <a:rPr lang="en-US" altLang="vi-VN" sz="3000" b="1" dirty="0" smtClean="0">
                <a:solidFill>
                  <a:srgbClr val="0033CC"/>
                </a:solidFill>
              </a:rPr>
              <a:t>)</a:t>
            </a:r>
          </a:p>
          <a:p>
            <a:pPr algn="just">
              <a:spcBef>
                <a:spcPct val="50000"/>
              </a:spcBef>
            </a:pPr>
            <a:r>
              <a:rPr lang="en-US" altLang="vi-VN" sz="2800" dirty="0" smtClean="0">
                <a:solidFill>
                  <a:srgbClr val="FF0000"/>
                </a:solidFill>
              </a:rPr>
              <a:t>                                            </a:t>
            </a:r>
            <a:r>
              <a:rPr lang="en-US" altLang="vi-VN" sz="2800" b="1" dirty="0" smtClean="0">
                <a:solidFill>
                  <a:srgbClr val="FF0000"/>
                </a:solidFill>
              </a:rPr>
              <a:t>(Vũ Tú Nam – Trích “</a:t>
            </a:r>
            <a:r>
              <a:rPr lang="en-US" altLang="vi-VN" sz="2800" b="1" i="1" dirty="0" smtClean="0">
                <a:solidFill>
                  <a:srgbClr val="FF0000"/>
                </a:solidFill>
              </a:rPr>
              <a:t>Biển đẹp</a:t>
            </a:r>
            <a:r>
              <a:rPr lang="en-US" altLang="vi-VN" sz="2800" b="1" dirty="0" smtClean="0">
                <a:solidFill>
                  <a:srgbClr val="FF0000"/>
                </a:solidFill>
              </a:rPr>
              <a:t>”)</a:t>
            </a:r>
            <a:endParaRPr lang="en-US" altLang="vi-VN" sz="2800" b="1" dirty="0">
              <a:solidFill>
                <a:srgbClr val="FF0000"/>
              </a:solidFill>
            </a:endParaRPr>
          </a:p>
        </p:txBody>
      </p:sp>
      <p:grpSp>
        <p:nvGrpSpPr>
          <p:cNvPr id="7" name="Group 16"/>
          <p:cNvGrpSpPr>
            <a:grpSpLocks/>
          </p:cNvGrpSpPr>
          <p:nvPr/>
        </p:nvGrpSpPr>
        <p:grpSpPr bwMode="auto">
          <a:xfrm>
            <a:off x="304800" y="4246240"/>
            <a:ext cx="1187450" cy="2057400"/>
            <a:chOff x="457200" y="3352800"/>
            <a:chExt cx="1187116" cy="2057400"/>
          </a:xfrm>
        </p:grpSpPr>
        <p:sp>
          <p:nvSpPr>
            <p:cNvPr id="8" name="Oval 7"/>
            <p:cNvSpPr/>
            <p:nvPr/>
          </p:nvSpPr>
          <p:spPr>
            <a:xfrm>
              <a:off x="457200" y="3352800"/>
              <a:ext cx="1187116" cy="2057400"/>
            </a:xfrm>
            <a:prstGeom prst="ellipse">
              <a:avLst/>
            </a:prstGeom>
            <a:gradFill>
              <a:gsLst>
                <a:gs pos="4800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Text Box 6"/>
            <p:cNvSpPr txBox="1">
              <a:spLocks noChangeArrowheads="1"/>
            </p:cNvSpPr>
            <p:nvPr/>
          </p:nvSpPr>
          <p:spPr bwMode="auto">
            <a:xfrm>
              <a:off x="457200" y="3886200"/>
              <a:ext cx="11871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vi-VN" sz="2800" b="1">
                  <a:solidFill>
                    <a:srgbClr val="002060"/>
                  </a:solidFill>
                </a:rPr>
                <a:t>Đoạn văn </a:t>
              </a:r>
            </a:p>
          </p:txBody>
        </p:sp>
      </p:grpSp>
      <p:grpSp>
        <p:nvGrpSpPr>
          <p:cNvPr id="10" name="Group 17"/>
          <p:cNvGrpSpPr>
            <a:grpSpLocks/>
          </p:cNvGrpSpPr>
          <p:nvPr/>
        </p:nvGrpSpPr>
        <p:grpSpPr bwMode="auto">
          <a:xfrm>
            <a:off x="2178050" y="3789040"/>
            <a:ext cx="6553200" cy="461962"/>
            <a:chOff x="2209800" y="2971800"/>
            <a:chExt cx="6248400" cy="461367"/>
          </a:xfrm>
        </p:grpSpPr>
        <p:sp>
          <p:nvSpPr>
            <p:cNvPr id="11" name="Rounded Rectangle 10"/>
            <p:cNvSpPr/>
            <p:nvPr/>
          </p:nvSpPr>
          <p:spPr>
            <a:xfrm>
              <a:off x="2209800" y="2971800"/>
              <a:ext cx="6248400" cy="456611"/>
            </a:xfrm>
            <a:prstGeom prst="round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Text Box 8"/>
            <p:cNvSpPr txBox="1">
              <a:spLocks noChangeArrowheads="1"/>
            </p:cNvSpPr>
            <p:nvPr/>
          </p:nvSpPr>
          <p:spPr bwMode="auto">
            <a:xfrm>
              <a:off x="2622884" y="2971800"/>
              <a:ext cx="5720278"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400" b="1" dirty="0">
                  <a:solidFill>
                    <a:srgbClr val="002060"/>
                  </a:solidFill>
                </a:rPr>
                <a:t>Là đơn vị trực tiếp tạo nên văn bản.</a:t>
              </a:r>
              <a:endParaRPr lang="en-US" altLang="vi-VN" sz="2400" b="1" dirty="0">
                <a:solidFill>
                  <a:srgbClr val="002060"/>
                </a:solidFill>
                <a:latin typeface=".VnArial" pitchFamily="34" charset="0"/>
              </a:endParaRPr>
            </a:p>
          </p:txBody>
        </p:sp>
      </p:grpSp>
      <p:grpSp>
        <p:nvGrpSpPr>
          <p:cNvPr id="13" name="Group 19"/>
          <p:cNvGrpSpPr>
            <a:grpSpLocks/>
          </p:cNvGrpSpPr>
          <p:nvPr/>
        </p:nvGrpSpPr>
        <p:grpSpPr bwMode="auto">
          <a:xfrm>
            <a:off x="2178050" y="5617840"/>
            <a:ext cx="6553200" cy="461962"/>
            <a:chOff x="2209800" y="4800600"/>
            <a:chExt cx="6248400" cy="461665"/>
          </a:xfrm>
        </p:grpSpPr>
        <p:sp>
          <p:nvSpPr>
            <p:cNvPr id="14" name="Rounded Rectangle 13"/>
            <p:cNvSpPr/>
            <p:nvPr/>
          </p:nvSpPr>
          <p:spPr>
            <a:xfrm>
              <a:off x="2209800" y="4800600"/>
              <a:ext cx="6248400" cy="456906"/>
            </a:xfrm>
            <a:prstGeom prst="round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Text Box 8"/>
            <p:cNvSpPr txBox="1">
              <a:spLocks noChangeArrowheads="1"/>
            </p:cNvSpPr>
            <p:nvPr/>
          </p:nvSpPr>
          <p:spPr bwMode="auto">
            <a:xfrm>
              <a:off x="2622884" y="4800600"/>
              <a:ext cx="52257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400" b="1" dirty="0">
                  <a:solidFill>
                    <a:srgbClr val="002060"/>
                  </a:solidFill>
                </a:rPr>
                <a:t>Thường biểu đạt một ý hoàn chỉnh</a:t>
              </a:r>
              <a:r>
                <a:rPr lang="en-US" altLang="vi-VN" sz="2400" dirty="0">
                  <a:solidFill>
                    <a:srgbClr val="002060"/>
                  </a:solidFill>
                </a:rPr>
                <a:t>.</a:t>
              </a:r>
            </a:p>
          </p:txBody>
        </p:sp>
      </p:grpSp>
      <p:grpSp>
        <p:nvGrpSpPr>
          <p:cNvPr id="16" name="Group 20"/>
          <p:cNvGrpSpPr>
            <a:grpSpLocks/>
          </p:cNvGrpSpPr>
          <p:nvPr/>
        </p:nvGrpSpPr>
        <p:grpSpPr bwMode="auto">
          <a:xfrm>
            <a:off x="2178050" y="6227440"/>
            <a:ext cx="6553200" cy="461962"/>
            <a:chOff x="2209800" y="5410200"/>
            <a:chExt cx="6248400" cy="461665"/>
          </a:xfrm>
        </p:grpSpPr>
        <p:sp>
          <p:nvSpPr>
            <p:cNvPr id="17" name="Rounded Rectangle 16"/>
            <p:cNvSpPr/>
            <p:nvPr/>
          </p:nvSpPr>
          <p:spPr>
            <a:xfrm>
              <a:off x="2209800" y="5410200"/>
              <a:ext cx="6248400" cy="456906"/>
            </a:xfrm>
            <a:prstGeom prst="round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Text Box 8"/>
            <p:cNvSpPr txBox="1">
              <a:spLocks noChangeArrowheads="1"/>
            </p:cNvSpPr>
            <p:nvPr/>
          </p:nvSpPr>
          <p:spPr bwMode="auto">
            <a:xfrm>
              <a:off x="2622884" y="5410200"/>
              <a:ext cx="5301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400" b="1" dirty="0">
                  <a:solidFill>
                    <a:srgbClr val="002060"/>
                  </a:solidFill>
                </a:rPr>
                <a:t>Thường do nhiều câu tạo thành</a:t>
              </a:r>
              <a:r>
                <a:rPr lang="en-US" altLang="vi-VN" sz="2400" dirty="0">
                  <a:solidFill>
                    <a:srgbClr val="002060"/>
                  </a:solidFill>
                </a:rPr>
                <a:t>.</a:t>
              </a:r>
            </a:p>
          </p:txBody>
        </p:sp>
      </p:grpSp>
      <p:grpSp>
        <p:nvGrpSpPr>
          <p:cNvPr id="19" name="Group 18"/>
          <p:cNvGrpSpPr>
            <a:grpSpLocks/>
          </p:cNvGrpSpPr>
          <p:nvPr/>
        </p:nvGrpSpPr>
        <p:grpSpPr bwMode="auto">
          <a:xfrm>
            <a:off x="2178050" y="4398640"/>
            <a:ext cx="6553200" cy="1066800"/>
            <a:chOff x="2209800" y="3581400"/>
            <a:chExt cx="6248400" cy="1066800"/>
          </a:xfrm>
        </p:grpSpPr>
        <p:sp>
          <p:nvSpPr>
            <p:cNvPr id="20" name="Rounded Rectangle 19"/>
            <p:cNvSpPr/>
            <p:nvPr/>
          </p:nvSpPr>
          <p:spPr>
            <a:xfrm>
              <a:off x="2209800" y="3581400"/>
              <a:ext cx="6248400" cy="1066800"/>
            </a:xfrm>
            <a:prstGeom prst="roundRect">
              <a:avLst/>
            </a:prstGeom>
            <a:solidFill>
              <a:srgbClr val="FFE3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a:p>
              <a:pPr algn="ctr" eaLnBrk="1" hangingPunct="1">
                <a:defRPr/>
              </a:pPr>
              <a:endParaRPr lang="en-US"/>
            </a:p>
            <a:p>
              <a:pPr algn="ctr" eaLnBrk="1" hangingPunct="1">
                <a:defRPr/>
              </a:pPr>
              <a:endParaRPr lang="en-US"/>
            </a:p>
            <a:p>
              <a:pPr algn="ctr" eaLnBrk="1" hangingPunct="1">
                <a:defRPr/>
              </a:pPr>
              <a:endParaRPr lang="en-US"/>
            </a:p>
            <a:p>
              <a:pPr algn="ctr" eaLnBrk="1" hangingPunct="1">
                <a:defRPr/>
              </a:pPr>
              <a:endParaRPr lang="en-US"/>
            </a:p>
          </p:txBody>
        </p:sp>
        <p:sp>
          <p:nvSpPr>
            <p:cNvPr id="21" name="Text Box 8"/>
            <p:cNvSpPr txBox="1">
              <a:spLocks noChangeArrowheads="1"/>
            </p:cNvSpPr>
            <p:nvPr/>
          </p:nvSpPr>
          <p:spPr bwMode="auto">
            <a:xfrm>
              <a:off x="2622884" y="3657600"/>
              <a:ext cx="5362074" cy="830997"/>
            </a:xfrm>
            <a:prstGeom prst="rect">
              <a:avLst/>
            </a:prstGeom>
            <a:solidFill>
              <a:srgbClr val="FFE389"/>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vi-VN" sz="2400" b="1" dirty="0" smtClean="0">
                  <a:solidFill>
                    <a:srgbClr val="002060"/>
                  </a:solidFill>
                </a:rPr>
                <a:t>Bắt đầu chữ </a:t>
              </a:r>
              <a:r>
                <a:rPr lang="en-US" altLang="vi-VN" sz="2400" b="1" dirty="0">
                  <a:solidFill>
                    <a:srgbClr val="002060"/>
                  </a:solidFill>
                </a:rPr>
                <a:t>viết hoa lùi đầu dòng, kết thúc bằng dấu chấm xuống dòng</a:t>
              </a:r>
              <a:r>
                <a:rPr lang="en-US" altLang="vi-VN" sz="2400" dirty="0">
                  <a:solidFill>
                    <a:srgbClr val="002060"/>
                  </a:solidFill>
                </a:rPr>
                <a:t>.</a:t>
              </a:r>
            </a:p>
          </p:txBody>
        </p:sp>
      </p:grpSp>
      <p:sp>
        <p:nvSpPr>
          <p:cNvPr id="22" name="Left Brace 21"/>
          <p:cNvSpPr/>
          <p:nvPr/>
        </p:nvSpPr>
        <p:spPr>
          <a:xfrm>
            <a:off x="1492250" y="3789040"/>
            <a:ext cx="685800" cy="2895600"/>
          </a:xfrm>
          <a:prstGeom prst="leftBrace">
            <a:avLst>
              <a:gd name="adj1" fmla="val 8333"/>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Tree>
    <p:extLst>
      <p:ext uri="{BB962C8B-B14F-4D97-AF65-F5344CB8AC3E}">
        <p14:creationId xmlns:p14="http://schemas.microsoft.com/office/powerpoint/2010/main" val="90116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3000"/>
                                        <p:tgtEl>
                                          <p:spTgt spid="10"/>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3000"/>
                                        <p:tgtEl>
                                          <p:spTgt spid="19"/>
                                        </p:tgtEl>
                                      </p:cBhvr>
                                    </p:animEffect>
                                  </p:childTnLst>
                                </p:cTn>
                              </p:par>
                            </p:childTnLst>
                          </p:cTn>
                        </p:par>
                        <p:par>
                          <p:cTn id="16" fill="hold">
                            <p:stCondLst>
                              <p:cond delay="7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3000"/>
                                        <p:tgtEl>
                                          <p:spTgt spid="13"/>
                                        </p:tgtEl>
                                      </p:cBhvr>
                                    </p:animEffect>
                                  </p:childTnLst>
                                </p:cTn>
                              </p:par>
                            </p:childTnLst>
                          </p:cTn>
                        </p:par>
                        <p:par>
                          <p:cTn id="20" fill="hold">
                            <p:stCondLst>
                              <p:cond delay="1000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3000"/>
                                        <p:tgtEl>
                                          <p:spTgt spid="16"/>
                                        </p:tgtEl>
                                      </p:cBhvr>
                                    </p:animEffect>
                                  </p:childTnLst>
                                </p:cTn>
                              </p:par>
                            </p:childTnLst>
                          </p:cTn>
                        </p:par>
                        <p:par>
                          <p:cTn id="24" fill="hold">
                            <p:stCondLst>
                              <p:cond delay="130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125512145"/>
              </p:ext>
            </p:extLst>
          </p:nvPr>
        </p:nvGraphicFramePr>
        <p:xfrm>
          <a:off x="197260" y="1685366"/>
          <a:ext cx="8784976" cy="4755284"/>
        </p:xfrm>
        <a:graphic>
          <a:graphicData uri="http://schemas.openxmlformats.org/drawingml/2006/table">
            <a:tbl>
              <a:tblPr firstRow="1" bandRow="1">
                <a:tableStyleId>{5C22544A-7EE6-4342-B048-85BDC9FD1C3A}</a:tableStyleId>
              </a:tblPr>
              <a:tblGrid>
                <a:gridCol w="1170856">
                  <a:extLst>
                    <a:ext uri="{9D8B030D-6E8A-4147-A177-3AD203B41FA5}">
                      <a16:colId xmlns="" xmlns:a16="http://schemas.microsoft.com/office/drawing/2014/main" val="20000"/>
                    </a:ext>
                  </a:extLst>
                </a:gridCol>
                <a:gridCol w="1834729">
                  <a:extLst>
                    <a:ext uri="{9D8B030D-6E8A-4147-A177-3AD203B41FA5}">
                      <a16:colId xmlns="" xmlns:a16="http://schemas.microsoft.com/office/drawing/2014/main" val="20001"/>
                    </a:ext>
                  </a:extLst>
                </a:gridCol>
                <a:gridCol w="3331119">
                  <a:extLst>
                    <a:ext uri="{9D8B030D-6E8A-4147-A177-3AD203B41FA5}">
                      <a16:colId xmlns="" xmlns:a16="http://schemas.microsoft.com/office/drawing/2014/main" val="20002"/>
                    </a:ext>
                  </a:extLst>
                </a:gridCol>
                <a:gridCol w="2448272">
                  <a:extLst>
                    <a:ext uri="{9D8B030D-6E8A-4147-A177-3AD203B41FA5}">
                      <a16:colId xmlns="" xmlns:a16="http://schemas.microsoft.com/office/drawing/2014/main" val="20003"/>
                    </a:ext>
                  </a:extLst>
                </a:gridCol>
              </a:tblGrid>
              <a:tr h="579615">
                <a:tc gridSpan="2">
                  <a:txBody>
                    <a:bodyPr/>
                    <a:lstStyle/>
                    <a:p>
                      <a:pPr algn="ctr"/>
                      <a:r>
                        <a:rPr lang="en-US" sz="2300" dirty="0" smtClean="0">
                          <a:solidFill>
                            <a:srgbClr val="0033CC"/>
                          </a:solidFill>
                          <a:latin typeface="Arial" pitchFamily="34" charset="0"/>
                          <a:cs typeface="Arial" pitchFamily="34" charset="0"/>
                        </a:rPr>
                        <a:t>CÂU</a:t>
                      </a:r>
                      <a:r>
                        <a:rPr lang="en-US" sz="2300" baseline="0" dirty="0" smtClean="0">
                          <a:solidFill>
                            <a:srgbClr val="0033CC"/>
                          </a:solidFill>
                          <a:latin typeface="Arial" pitchFamily="34" charset="0"/>
                          <a:cs typeface="Arial" pitchFamily="34" charset="0"/>
                        </a:rPr>
                        <a:t> CHỦ ĐỀ</a:t>
                      </a:r>
                      <a:endParaRPr lang="en-US" sz="2300" dirty="0">
                        <a:solidFill>
                          <a:srgbClr val="0033CC"/>
                        </a:solidFill>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tc hMerge="1">
                  <a:txBody>
                    <a:bodyPr/>
                    <a:lstStyle/>
                    <a:p>
                      <a:endParaRPr 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389"/>
                    </a:solidFill>
                  </a:tcPr>
                </a:tc>
                <a:tc rowSpan="2">
                  <a:txBody>
                    <a:bodyPr/>
                    <a:lstStyle/>
                    <a:p>
                      <a:pPr algn="ctr"/>
                      <a:r>
                        <a:rPr lang="en-US" sz="2300" dirty="0" smtClean="0">
                          <a:solidFill>
                            <a:srgbClr val="0033CC"/>
                          </a:solidFill>
                          <a:latin typeface="Arial" pitchFamily="34" charset="0"/>
                          <a:cs typeface="Arial" pitchFamily="34" charset="0"/>
                        </a:rPr>
                        <a:t>CÁCH</a:t>
                      </a:r>
                      <a:r>
                        <a:rPr lang="en-US" sz="2300" baseline="0" dirty="0" smtClean="0">
                          <a:solidFill>
                            <a:srgbClr val="0033CC"/>
                          </a:solidFill>
                          <a:latin typeface="Arial" pitchFamily="34" charset="0"/>
                          <a:cs typeface="Arial" pitchFamily="34" charset="0"/>
                        </a:rPr>
                        <a:t> </a:t>
                      </a:r>
                    </a:p>
                    <a:p>
                      <a:pPr algn="ctr"/>
                      <a:r>
                        <a:rPr lang="en-US" sz="2300" baseline="0" dirty="0" smtClean="0">
                          <a:solidFill>
                            <a:srgbClr val="0033CC"/>
                          </a:solidFill>
                          <a:latin typeface="Arial" pitchFamily="34" charset="0"/>
                          <a:cs typeface="Arial" pitchFamily="34" charset="0"/>
                        </a:rPr>
                        <a:t>TRÌNH BÀY Ý</a:t>
                      </a:r>
                      <a:endParaRPr lang="en-US" sz="2300" dirty="0">
                        <a:solidFill>
                          <a:srgbClr val="0033CC"/>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tc rowSpan="2">
                  <a:txBody>
                    <a:bodyPr/>
                    <a:lstStyle/>
                    <a:p>
                      <a:pPr algn="ctr"/>
                      <a:r>
                        <a:rPr lang="en-US" sz="2300" dirty="0" smtClean="0">
                          <a:solidFill>
                            <a:srgbClr val="0033CC"/>
                          </a:solidFill>
                          <a:latin typeface="Arial" pitchFamily="34" charset="0"/>
                          <a:cs typeface="Arial" pitchFamily="34" charset="0"/>
                        </a:rPr>
                        <a:t>KIỂU ĐOẠN</a:t>
                      </a:r>
                      <a:endParaRPr lang="en-US" sz="2300" dirty="0">
                        <a:solidFill>
                          <a:srgbClr val="0033CC"/>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 xmlns:a16="http://schemas.microsoft.com/office/drawing/2014/main" val="10000"/>
                  </a:ext>
                </a:extLst>
              </a:tr>
              <a:tr h="872375">
                <a:tc>
                  <a:txBody>
                    <a:bodyPr/>
                    <a:lstStyle/>
                    <a:p>
                      <a:pPr algn="ctr"/>
                      <a:r>
                        <a:rPr lang="en-US" sz="2300" b="1" err="1" smtClean="0">
                          <a:solidFill>
                            <a:srgbClr val="0033CC"/>
                          </a:solidFill>
                          <a:latin typeface="Arial" pitchFamily="34" charset="0"/>
                          <a:cs typeface="Arial" pitchFamily="34" charset="0"/>
                        </a:rPr>
                        <a:t>Số</a:t>
                      </a:r>
                      <a:r>
                        <a:rPr lang="en-US" sz="2300" b="1" baseline="0" smtClean="0">
                          <a:solidFill>
                            <a:srgbClr val="0033CC"/>
                          </a:solidFill>
                          <a:latin typeface="Arial" pitchFamily="34" charset="0"/>
                          <a:cs typeface="Arial" pitchFamily="34" charset="0"/>
                        </a:rPr>
                        <a:t> </a:t>
                      </a:r>
                      <a:r>
                        <a:rPr lang="en-US" sz="2300" b="1" baseline="0" err="1" smtClean="0">
                          <a:solidFill>
                            <a:srgbClr val="0033CC"/>
                          </a:solidFill>
                          <a:latin typeface="Arial" pitchFamily="34" charset="0"/>
                          <a:cs typeface="Arial" pitchFamily="34" charset="0"/>
                        </a:rPr>
                        <a:t>lượng</a:t>
                      </a:r>
                      <a:endParaRPr lang="en-US" sz="2300" b="1">
                        <a:solidFill>
                          <a:srgbClr val="0033CC"/>
                        </a:solidFill>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en-US" sz="2300" b="1" dirty="0" smtClean="0">
                          <a:solidFill>
                            <a:srgbClr val="0033CC"/>
                          </a:solidFill>
                          <a:latin typeface="Arial" pitchFamily="34" charset="0"/>
                          <a:cs typeface="Arial" pitchFamily="34" charset="0"/>
                        </a:rPr>
                        <a:t>Vị</a:t>
                      </a:r>
                      <a:r>
                        <a:rPr lang="en-US" sz="2300" b="1" baseline="0" dirty="0" smtClean="0">
                          <a:solidFill>
                            <a:srgbClr val="0033CC"/>
                          </a:solidFill>
                          <a:latin typeface="Arial" pitchFamily="34" charset="0"/>
                          <a:cs typeface="Arial" pitchFamily="34" charset="0"/>
                        </a:rPr>
                        <a:t> trí</a:t>
                      </a:r>
                      <a:endParaRPr lang="en-US" sz="2300" b="1" dirty="0">
                        <a:solidFill>
                          <a:srgbClr val="0033CC"/>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101098">
                <a:tc>
                  <a:txBody>
                    <a:bodyPr/>
                    <a:lstStyle/>
                    <a:p>
                      <a:pPr algn="ctr"/>
                      <a:r>
                        <a:rPr lang="en-US" sz="2400" b="1" dirty="0" smtClean="0">
                          <a:solidFill>
                            <a:srgbClr val="002060"/>
                          </a:solidFill>
                          <a:latin typeface="Arial" pitchFamily="34" charset="0"/>
                          <a:cs typeface="Arial" pitchFamily="34" charset="0"/>
                        </a:rPr>
                        <a:t>1</a:t>
                      </a:r>
                      <a:endParaRPr lang="en-US" sz="2400" b="1" dirty="0">
                        <a:solidFill>
                          <a:srgbClr val="002060"/>
                        </a:solidFill>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2400" b="1" dirty="0" smtClean="0">
                          <a:solidFill>
                            <a:srgbClr val="002060"/>
                          </a:solidFill>
                          <a:latin typeface="Arial" pitchFamily="34" charset="0"/>
                          <a:cs typeface="Arial" pitchFamily="34" charset="0"/>
                        </a:rPr>
                        <a:t>Đầu</a:t>
                      </a:r>
                      <a:r>
                        <a:rPr lang="en-US" sz="2400" b="1" baseline="0" dirty="0" smtClean="0">
                          <a:solidFill>
                            <a:srgbClr val="002060"/>
                          </a:solidFill>
                          <a:latin typeface="Arial" pitchFamily="34" charset="0"/>
                          <a:cs typeface="Arial" pitchFamily="34" charset="0"/>
                        </a:rPr>
                        <a:t> đoạn</a:t>
                      </a:r>
                      <a:endParaRPr lang="en-US" sz="2400" b="1"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2400" b="1" dirty="0" smtClean="0">
                          <a:solidFill>
                            <a:srgbClr val="002060"/>
                          </a:solidFill>
                          <a:latin typeface="Arial" pitchFamily="34" charset="0"/>
                          <a:cs typeface="Arial" pitchFamily="34" charset="0"/>
                        </a:rPr>
                        <a:t>Tổng</a:t>
                      </a:r>
                      <a:r>
                        <a:rPr lang="en-US" sz="2400" b="1" baseline="0" dirty="0" smtClean="0">
                          <a:solidFill>
                            <a:srgbClr val="002060"/>
                          </a:solidFill>
                          <a:latin typeface="Arial" pitchFamily="34" charset="0"/>
                          <a:cs typeface="Arial" pitchFamily="34" charset="0"/>
                        </a:rPr>
                        <a:t> hợp - phân tích</a:t>
                      </a:r>
                      <a:endParaRPr lang="en-US" sz="2400" b="1"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endParaRPr lang="en-US" sz="2400" b="1"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 xmlns:a16="http://schemas.microsoft.com/office/drawing/2014/main" val="10002"/>
                  </a:ext>
                </a:extLst>
              </a:tr>
              <a:tr h="1101098">
                <a:tc>
                  <a:txBody>
                    <a:bodyPr/>
                    <a:lstStyle/>
                    <a:p>
                      <a:pPr algn="ctr"/>
                      <a:r>
                        <a:rPr lang="en-US" sz="2400" b="1" dirty="0" smtClean="0">
                          <a:solidFill>
                            <a:srgbClr val="002060"/>
                          </a:solidFill>
                          <a:latin typeface="Arial" pitchFamily="34" charset="0"/>
                          <a:cs typeface="Arial" pitchFamily="34" charset="0"/>
                        </a:rPr>
                        <a:t>1</a:t>
                      </a:r>
                      <a:endParaRPr lang="en-US" sz="2400" b="1" dirty="0">
                        <a:solidFill>
                          <a:srgbClr val="002060"/>
                        </a:solidFill>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sz="2400" b="1" dirty="0" smtClean="0">
                          <a:solidFill>
                            <a:srgbClr val="002060"/>
                          </a:solidFill>
                          <a:latin typeface="Arial" pitchFamily="34" charset="0"/>
                          <a:cs typeface="Arial" pitchFamily="34" charset="0"/>
                        </a:rPr>
                        <a:t>Kết</a:t>
                      </a:r>
                      <a:r>
                        <a:rPr lang="en-US" sz="2400" b="1" baseline="0" dirty="0" smtClean="0">
                          <a:solidFill>
                            <a:srgbClr val="002060"/>
                          </a:solidFill>
                          <a:latin typeface="Arial" pitchFamily="34" charset="0"/>
                          <a:cs typeface="Arial" pitchFamily="34" charset="0"/>
                        </a:rPr>
                        <a:t> đoạn</a:t>
                      </a:r>
                      <a:endParaRPr lang="en-US" sz="2400" b="1"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endParaRPr lang="en-US" sz="2400" b="1"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sz="2400" b="1" dirty="0" smtClean="0">
                          <a:latin typeface="Arial" pitchFamily="34" charset="0"/>
                          <a:cs typeface="Arial" pitchFamily="34" charset="0"/>
                        </a:rPr>
                        <a:t>Quy nạp</a:t>
                      </a:r>
                      <a:endParaRPr lang="en-US" sz="2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 xmlns:a16="http://schemas.microsoft.com/office/drawing/2014/main" val="10003"/>
                  </a:ext>
                </a:extLst>
              </a:tr>
              <a:tr h="1101098">
                <a:tc>
                  <a:txBody>
                    <a:bodyPr/>
                    <a:lstStyle/>
                    <a:p>
                      <a:pPr algn="ctr"/>
                      <a:r>
                        <a:rPr lang="en-US" sz="2400" b="1" dirty="0" smtClean="0">
                          <a:solidFill>
                            <a:srgbClr val="002060"/>
                          </a:solidFill>
                          <a:latin typeface="Arial" pitchFamily="34" charset="0"/>
                          <a:cs typeface="Arial" pitchFamily="34" charset="0"/>
                        </a:rPr>
                        <a:t>2</a:t>
                      </a:r>
                      <a:endParaRPr lang="en-US" sz="2400" b="1" dirty="0">
                        <a:solidFill>
                          <a:srgbClr val="002060"/>
                        </a:solidFill>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CCFF"/>
                    </a:solidFill>
                  </a:tcPr>
                </a:tc>
                <a:tc>
                  <a:txBody>
                    <a:bodyPr/>
                    <a:lstStyle/>
                    <a:p>
                      <a:pPr algn="ctr"/>
                      <a:endParaRPr lang="en-US" sz="2400" b="1"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CCFF"/>
                    </a:solidFill>
                  </a:tcPr>
                </a:tc>
                <a:tc>
                  <a:txBody>
                    <a:bodyPr/>
                    <a:lstStyle/>
                    <a:p>
                      <a:pPr algn="ctr"/>
                      <a:r>
                        <a:rPr lang="en-US" sz="2400" b="1" dirty="0" smtClean="0">
                          <a:solidFill>
                            <a:srgbClr val="002060"/>
                          </a:solidFill>
                          <a:latin typeface="Arial" pitchFamily="34" charset="0"/>
                          <a:cs typeface="Arial" pitchFamily="34" charset="0"/>
                        </a:rPr>
                        <a:t>Tổng</a:t>
                      </a:r>
                      <a:r>
                        <a:rPr lang="en-US" sz="2400" b="1" baseline="0" dirty="0" smtClean="0">
                          <a:solidFill>
                            <a:srgbClr val="002060"/>
                          </a:solidFill>
                          <a:latin typeface="Arial" pitchFamily="34" charset="0"/>
                          <a:cs typeface="Arial" pitchFamily="34" charset="0"/>
                        </a:rPr>
                        <a:t> hợp - phân tích - tổng hợp</a:t>
                      </a:r>
                      <a:endParaRPr lang="en-US" sz="2400" b="1"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CCFF"/>
                    </a:solidFill>
                  </a:tcPr>
                </a:tc>
                <a:tc>
                  <a:txBody>
                    <a:bodyPr/>
                    <a:lstStyle/>
                    <a:p>
                      <a:pPr algn="ctr"/>
                      <a:endParaRPr lang="en-US" sz="2400" b="1" dirty="0">
                        <a:solidFill>
                          <a:srgbClr val="FF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CCFF"/>
                    </a:solidFill>
                  </a:tcPr>
                </a:tc>
                <a:extLst>
                  <a:ext uri="{0D108BD9-81ED-4DB2-BD59-A6C34878D82A}">
                    <a16:rowId xmlns="" xmlns:a16="http://schemas.microsoft.com/office/drawing/2014/main" val="10004"/>
                  </a:ext>
                </a:extLst>
              </a:tr>
            </a:tbl>
          </a:graphicData>
        </a:graphic>
      </p:graphicFrame>
      <p:sp>
        <p:nvSpPr>
          <p:cNvPr id="19" name="Text Box 8"/>
          <p:cNvSpPr txBox="1">
            <a:spLocks noChangeArrowheads="1"/>
          </p:cNvSpPr>
          <p:nvPr/>
        </p:nvSpPr>
        <p:spPr bwMode="auto">
          <a:xfrm>
            <a:off x="582170" y="314654"/>
            <a:ext cx="848885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vi-VN" sz="2400" b="1" dirty="0">
                <a:solidFill>
                  <a:schemeClr val="bg1"/>
                </a:solidFill>
                <a:cs typeface="Arial" charset="0"/>
              </a:rPr>
              <a:t>Điền thông tin vào chỗ trống để nhận diện những đoạn văn thường gặp ?</a:t>
            </a:r>
          </a:p>
        </p:txBody>
      </p:sp>
      <p:sp>
        <p:nvSpPr>
          <p:cNvPr id="23" name="Rectangle 22"/>
          <p:cNvSpPr/>
          <p:nvPr/>
        </p:nvSpPr>
        <p:spPr>
          <a:xfrm>
            <a:off x="179512" y="1628800"/>
            <a:ext cx="8784976" cy="486841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sp>
        <p:nvSpPr>
          <p:cNvPr id="3" name="Rounded Rectangle 2"/>
          <p:cNvSpPr/>
          <p:nvPr/>
        </p:nvSpPr>
        <p:spPr>
          <a:xfrm>
            <a:off x="107504" y="314653"/>
            <a:ext cx="8964488" cy="1077217"/>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 Box 8"/>
          <p:cNvSpPr txBox="1">
            <a:spLocks noChangeArrowheads="1"/>
          </p:cNvSpPr>
          <p:nvPr/>
        </p:nvSpPr>
        <p:spPr bwMode="auto">
          <a:xfrm>
            <a:off x="327573" y="314653"/>
            <a:ext cx="84888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vi-VN" b="1" dirty="0">
                <a:solidFill>
                  <a:schemeClr val="bg1"/>
                </a:solidFill>
                <a:cs typeface="Arial" charset="0"/>
              </a:rPr>
              <a:t>Điền thông tin vào chỗ trống để nhận diện những đoạn văn thường gặp ?</a:t>
            </a:r>
          </a:p>
        </p:txBody>
      </p:sp>
      <p:sp>
        <p:nvSpPr>
          <p:cNvPr id="35" name="TextBox 34"/>
          <p:cNvSpPr txBox="1"/>
          <p:nvPr/>
        </p:nvSpPr>
        <p:spPr>
          <a:xfrm>
            <a:off x="7016227" y="3429000"/>
            <a:ext cx="1800200" cy="523220"/>
          </a:xfrm>
          <a:prstGeom prst="rect">
            <a:avLst/>
          </a:prstGeom>
          <a:noFill/>
        </p:spPr>
        <p:txBody>
          <a:bodyPr wrap="square" rtlCol="0">
            <a:spAutoFit/>
          </a:bodyPr>
          <a:lstStyle/>
          <a:p>
            <a:r>
              <a:rPr lang="en-US" sz="2800" b="1" dirty="0" smtClean="0">
                <a:solidFill>
                  <a:srgbClr val="FF0000"/>
                </a:solidFill>
              </a:rPr>
              <a:t>Diễn dịch</a:t>
            </a:r>
            <a:endParaRPr lang="vi-VN" sz="2800" b="1" dirty="0">
              <a:solidFill>
                <a:srgbClr val="FF0000"/>
              </a:solidFill>
            </a:endParaRPr>
          </a:p>
        </p:txBody>
      </p:sp>
      <p:sp>
        <p:nvSpPr>
          <p:cNvPr id="36" name="TextBox 35"/>
          <p:cNvSpPr txBox="1"/>
          <p:nvPr/>
        </p:nvSpPr>
        <p:spPr>
          <a:xfrm>
            <a:off x="6516216" y="5589240"/>
            <a:ext cx="2520280" cy="523220"/>
          </a:xfrm>
          <a:prstGeom prst="rect">
            <a:avLst/>
          </a:prstGeom>
          <a:noFill/>
        </p:spPr>
        <p:txBody>
          <a:bodyPr wrap="square" rtlCol="0">
            <a:spAutoFit/>
          </a:bodyPr>
          <a:lstStyle/>
          <a:p>
            <a:r>
              <a:rPr lang="en-US" sz="2800" b="1" dirty="0" smtClean="0">
                <a:solidFill>
                  <a:srgbClr val="FF0000"/>
                </a:solidFill>
              </a:rPr>
              <a:t>Tổng-phân-hợp</a:t>
            </a:r>
            <a:endParaRPr lang="vi-VN" sz="2800" b="1" dirty="0">
              <a:solidFill>
                <a:srgbClr val="FF0000"/>
              </a:solidFill>
            </a:endParaRPr>
          </a:p>
        </p:txBody>
      </p:sp>
      <p:sp>
        <p:nvSpPr>
          <p:cNvPr id="37" name="TextBox 36"/>
          <p:cNvSpPr txBox="1"/>
          <p:nvPr/>
        </p:nvSpPr>
        <p:spPr>
          <a:xfrm>
            <a:off x="3203848" y="4489956"/>
            <a:ext cx="3293640" cy="523220"/>
          </a:xfrm>
          <a:prstGeom prst="rect">
            <a:avLst/>
          </a:prstGeom>
          <a:noFill/>
        </p:spPr>
        <p:txBody>
          <a:bodyPr wrap="square" rtlCol="0">
            <a:spAutoFit/>
          </a:bodyPr>
          <a:lstStyle/>
          <a:p>
            <a:r>
              <a:rPr lang="en-US" sz="2800" b="1" dirty="0" smtClean="0">
                <a:solidFill>
                  <a:srgbClr val="FF0000"/>
                </a:solidFill>
              </a:rPr>
              <a:t>Phân tích – tổng hợp</a:t>
            </a:r>
            <a:endParaRPr lang="vi-VN" sz="2800" b="1" dirty="0">
              <a:solidFill>
                <a:srgbClr val="FF0000"/>
              </a:solidFill>
            </a:endParaRPr>
          </a:p>
        </p:txBody>
      </p:sp>
      <p:sp>
        <p:nvSpPr>
          <p:cNvPr id="38" name="TextBox 37"/>
          <p:cNvSpPr txBox="1"/>
          <p:nvPr/>
        </p:nvSpPr>
        <p:spPr>
          <a:xfrm>
            <a:off x="1547664" y="5373216"/>
            <a:ext cx="1800200" cy="954107"/>
          </a:xfrm>
          <a:prstGeom prst="rect">
            <a:avLst/>
          </a:prstGeom>
          <a:noFill/>
        </p:spPr>
        <p:txBody>
          <a:bodyPr wrap="square" rtlCol="0">
            <a:spAutoFit/>
          </a:bodyPr>
          <a:lstStyle/>
          <a:p>
            <a:r>
              <a:rPr lang="en-US" sz="2800" b="1" dirty="0" smtClean="0">
                <a:solidFill>
                  <a:srgbClr val="FF0000"/>
                </a:solidFill>
              </a:rPr>
              <a:t>Đầu đoạn</a:t>
            </a:r>
          </a:p>
          <a:p>
            <a:r>
              <a:rPr lang="en-US" sz="2800" b="1" dirty="0" smtClean="0">
                <a:solidFill>
                  <a:srgbClr val="FF0000"/>
                </a:solidFill>
              </a:rPr>
              <a:t>Kết đoạn</a:t>
            </a:r>
            <a:endParaRPr lang="vi-VN" sz="2800" b="1" dirty="0">
              <a:solidFill>
                <a:srgbClr val="FF0000"/>
              </a:solidFill>
            </a:endParaRPr>
          </a:p>
        </p:txBody>
      </p:sp>
    </p:spTree>
    <p:extLst>
      <p:ext uri="{BB962C8B-B14F-4D97-AF65-F5344CB8AC3E}">
        <p14:creationId xmlns:p14="http://schemas.microsoft.com/office/powerpoint/2010/main" val="323419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6" name="Group 4105"/>
          <p:cNvGrpSpPr/>
          <p:nvPr/>
        </p:nvGrpSpPr>
        <p:grpSpPr>
          <a:xfrm>
            <a:off x="1979712" y="188640"/>
            <a:ext cx="6120680" cy="2321678"/>
            <a:chOff x="1763688" y="675274"/>
            <a:chExt cx="6120680" cy="2321678"/>
          </a:xfrm>
        </p:grpSpPr>
        <p:sp>
          <p:nvSpPr>
            <p:cNvPr id="5" name="Rounded Rectangle 4"/>
            <p:cNvSpPr/>
            <p:nvPr/>
          </p:nvSpPr>
          <p:spPr>
            <a:xfrm>
              <a:off x="3331274" y="675274"/>
              <a:ext cx="2880320" cy="504056"/>
            </a:xfrm>
            <a:prstGeom prst="roundRect">
              <a:avLst/>
            </a:prstGeom>
            <a:solidFill>
              <a:srgbClr val="CC00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CÂU CHỦ ĐỀ</a:t>
              </a:r>
              <a:endParaRPr lang="vi-VN"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cxnSp>
          <p:nvCxnSpPr>
            <p:cNvPr id="8" name="Straight Arrow Connector 7"/>
            <p:cNvCxnSpPr/>
            <p:nvPr/>
          </p:nvCxnSpPr>
          <p:spPr>
            <a:xfrm flipH="1">
              <a:off x="1979712" y="1179330"/>
              <a:ext cx="2647706" cy="1304855"/>
            </a:xfrm>
            <a:prstGeom prst="straightConnector1">
              <a:avLst/>
            </a:prstGeom>
            <a:ln>
              <a:solidFill>
                <a:srgbClr val="CC0066"/>
              </a:solidFill>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a:off x="4882805" y="1179330"/>
              <a:ext cx="2425499" cy="1268851"/>
            </a:xfrm>
            <a:prstGeom prst="straightConnector1">
              <a:avLst/>
            </a:prstGeom>
            <a:ln>
              <a:solidFill>
                <a:srgbClr val="CC0066"/>
              </a:solidFill>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H="1">
              <a:off x="3672613" y="1179330"/>
              <a:ext cx="1026815" cy="1268851"/>
            </a:xfrm>
            <a:prstGeom prst="straightConnector1">
              <a:avLst/>
            </a:prstGeom>
            <a:ln>
              <a:solidFill>
                <a:srgbClr val="CC0066"/>
              </a:solidFill>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p:nvPr/>
          </p:nvCxnSpPr>
          <p:spPr>
            <a:xfrm>
              <a:off x="4771434" y="1179330"/>
              <a:ext cx="952694" cy="1232847"/>
            </a:xfrm>
            <a:prstGeom prst="straightConnector1">
              <a:avLst/>
            </a:prstGeom>
            <a:ln>
              <a:solidFill>
                <a:srgbClr val="CC0066"/>
              </a:solidFill>
              <a:tailEnd type="arrow"/>
            </a:ln>
          </p:spPr>
          <p:style>
            <a:lnRef idx="2">
              <a:schemeClr val="accent2"/>
            </a:lnRef>
            <a:fillRef idx="0">
              <a:schemeClr val="accent2"/>
            </a:fillRef>
            <a:effectRef idx="1">
              <a:schemeClr val="accent2"/>
            </a:effectRef>
            <a:fontRef idx="minor">
              <a:schemeClr val="tx1"/>
            </a:fontRef>
          </p:style>
        </p:cxnSp>
        <p:sp>
          <p:nvSpPr>
            <p:cNvPr id="31" name="TextBox 30"/>
            <p:cNvSpPr txBox="1"/>
            <p:nvPr/>
          </p:nvSpPr>
          <p:spPr>
            <a:xfrm>
              <a:off x="1763688" y="2412177"/>
              <a:ext cx="792088" cy="584775"/>
            </a:xfrm>
            <a:prstGeom prst="rect">
              <a:avLst/>
            </a:prstGeom>
            <a:noFill/>
          </p:spPr>
          <p:txBody>
            <a:bodyPr wrap="square" rtlCol="0">
              <a:spAutoFit/>
            </a:bodyPr>
            <a:lstStyle/>
            <a:p>
              <a:r>
                <a:rPr lang="en-US" sz="3200" b="1" dirty="0" smtClean="0">
                  <a:solidFill>
                    <a:srgbClr val="0033CC"/>
                  </a:solidFill>
                </a:rPr>
                <a:t>C1</a:t>
              </a:r>
              <a:endParaRPr lang="vi-VN" sz="3200" b="1" dirty="0">
                <a:solidFill>
                  <a:srgbClr val="0033CC"/>
                </a:solidFill>
              </a:endParaRPr>
            </a:p>
          </p:txBody>
        </p:sp>
        <p:sp>
          <p:nvSpPr>
            <p:cNvPr id="33" name="TextBox 32"/>
            <p:cNvSpPr txBox="1"/>
            <p:nvPr/>
          </p:nvSpPr>
          <p:spPr>
            <a:xfrm>
              <a:off x="3275856" y="2412177"/>
              <a:ext cx="792088" cy="584775"/>
            </a:xfrm>
            <a:prstGeom prst="rect">
              <a:avLst/>
            </a:prstGeom>
            <a:noFill/>
          </p:spPr>
          <p:txBody>
            <a:bodyPr wrap="square" rtlCol="0">
              <a:spAutoFit/>
            </a:bodyPr>
            <a:lstStyle/>
            <a:p>
              <a:r>
                <a:rPr lang="en-US" sz="3200" b="1" dirty="0" smtClean="0">
                  <a:solidFill>
                    <a:srgbClr val="0033CC"/>
                  </a:solidFill>
                </a:rPr>
                <a:t>C2</a:t>
              </a:r>
              <a:endParaRPr lang="vi-VN" sz="3200" b="1" dirty="0">
                <a:solidFill>
                  <a:srgbClr val="0033CC"/>
                </a:solidFill>
              </a:endParaRPr>
            </a:p>
          </p:txBody>
        </p:sp>
        <p:sp>
          <p:nvSpPr>
            <p:cNvPr id="34" name="TextBox 33"/>
            <p:cNvSpPr txBox="1"/>
            <p:nvPr/>
          </p:nvSpPr>
          <p:spPr>
            <a:xfrm>
              <a:off x="5436096" y="2394814"/>
              <a:ext cx="792088" cy="584775"/>
            </a:xfrm>
            <a:prstGeom prst="rect">
              <a:avLst/>
            </a:prstGeom>
            <a:noFill/>
          </p:spPr>
          <p:txBody>
            <a:bodyPr wrap="square" rtlCol="0">
              <a:spAutoFit/>
            </a:bodyPr>
            <a:lstStyle/>
            <a:p>
              <a:r>
                <a:rPr lang="en-US" sz="3200" b="1" dirty="0" smtClean="0">
                  <a:solidFill>
                    <a:srgbClr val="0033CC"/>
                  </a:solidFill>
                </a:rPr>
                <a:t>C3</a:t>
              </a:r>
              <a:endParaRPr lang="vi-VN" sz="3200" b="1" dirty="0">
                <a:solidFill>
                  <a:srgbClr val="0033CC"/>
                </a:solidFill>
              </a:endParaRPr>
            </a:p>
          </p:txBody>
        </p:sp>
        <p:sp>
          <p:nvSpPr>
            <p:cNvPr id="35" name="TextBox 34"/>
            <p:cNvSpPr txBox="1"/>
            <p:nvPr/>
          </p:nvSpPr>
          <p:spPr>
            <a:xfrm>
              <a:off x="7092280" y="2340169"/>
              <a:ext cx="792088" cy="584775"/>
            </a:xfrm>
            <a:prstGeom prst="rect">
              <a:avLst/>
            </a:prstGeom>
            <a:noFill/>
          </p:spPr>
          <p:txBody>
            <a:bodyPr wrap="square" rtlCol="0">
              <a:spAutoFit/>
            </a:bodyPr>
            <a:lstStyle/>
            <a:p>
              <a:r>
                <a:rPr lang="en-US" sz="3200" b="1" dirty="0" smtClean="0">
                  <a:solidFill>
                    <a:srgbClr val="0033CC"/>
                  </a:solidFill>
                </a:rPr>
                <a:t>…</a:t>
              </a:r>
              <a:endParaRPr lang="vi-VN" sz="3200" b="1" dirty="0">
                <a:solidFill>
                  <a:srgbClr val="0033CC"/>
                </a:solidFill>
              </a:endParaRPr>
            </a:p>
          </p:txBody>
        </p:sp>
      </p:grpSp>
      <p:grpSp>
        <p:nvGrpSpPr>
          <p:cNvPr id="4107" name="Group 4106"/>
          <p:cNvGrpSpPr/>
          <p:nvPr/>
        </p:nvGrpSpPr>
        <p:grpSpPr>
          <a:xfrm>
            <a:off x="1979712" y="4428401"/>
            <a:ext cx="6120680" cy="2240959"/>
            <a:chOff x="1763688" y="3789040"/>
            <a:chExt cx="6120680" cy="2240959"/>
          </a:xfrm>
        </p:grpSpPr>
        <p:sp>
          <p:nvSpPr>
            <p:cNvPr id="7" name="Rounded Rectangle 6"/>
            <p:cNvSpPr/>
            <p:nvPr/>
          </p:nvSpPr>
          <p:spPr>
            <a:xfrm>
              <a:off x="3347864" y="5525943"/>
              <a:ext cx="2880320" cy="504056"/>
            </a:xfrm>
            <a:prstGeom prst="roundRect">
              <a:avLst/>
            </a:prstGeom>
            <a:solidFill>
              <a:srgbClr val="CC00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CÂU CHỦ ĐỀ</a:t>
              </a:r>
              <a:endParaRPr lang="vi-VN" sz="28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cxnSp>
          <p:nvCxnSpPr>
            <p:cNvPr id="36" name="Straight Arrow Connector 35"/>
            <p:cNvCxnSpPr/>
            <p:nvPr/>
          </p:nvCxnSpPr>
          <p:spPr>
            <a:xfrm flipH="1" flipV="1">
              <a:off x="2079430" y="4445823"/>
              <a:ext cx="2420562" cy="1080120"/>
            </a:xfrm>
            <a:prstGeom prst="straightConnector1">
              <a:avLst/>
            </a:prstGeom>
            <a:ln>
              <a:solidFill>
                <a:srgbClr val="CC0066"/>
              </a:solidFill>
              <a:tailEnd type="arrow"/>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flipV="1">
              <a:off x="4972445" y="4445823"/>
              <a:ext cx="2335859" cy="1080120"/>
            </a:xfrm>
            <a:prstGeom prst="straightConnector1">
              <a:avLst/>
            </a:prstGeom>
            <a:ln>
              <a:solidFill>
                <a:srgbClr val="CC0066"/>
              </a:solidFill>
              <a:tailEnd type="arrow"/>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flipH="1" flipV="1">
              <a:off x="3707904" y="4373815"/>
              <a:ext cx="947226" cy="1152128"/>
            </a:xfrm>
            <a:prstGeom prst="straightConnector1">
              <a:avLst/>
            </a:prstGeom>
            <a:ln>
              <a:solidFill>
                <a:srgbClr val="CC0066"/>
              </a:solidFill>
              <a:tailEnd type="arrow"/>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a:stCxn id="7" idx="0"/>
            </p:cNvCxnSpPr>
            <p:nvPr/>
          </p:nvCxnSpPr>
          <p:spPr>
            <a:xfrm flipV="1">
              <a:off x="4788024" y="4409819"/>
              <a:ext cx="1044116" cy="1116124"/>
            </a:xfrm>
            <a:prstGeom prst="straightConnector1">
              <a:avLst/>
            </a:prstGeom>
            <a:ln>
              <a:solidFill>
                <a:srgbClr val="CC0066"/>
              </a:solidFill>
              <a:tailEnd type="arrow"/>
            </a:ln>
          </p:spPr>
          <p:style>
            <a:lnRef idx="2">
              <a:schemeClr val="accent2"/>
            </a:lnRef>
            <a:fillRef idx="0">
              <a:schemeClr val="accent2"/>
            </a:fillRef>
            <a:effectRef idx="1">
              <a:schemeClr val="accent2"/>
            </a:effectRef>
            <a:fontRef idx="minor">
              <a:schemeClr val="tx1"/>
            </a:fontRef>
          </p:style>
        </p:cxnSp>
        <p:sp>
          <p:nvSpPr>
            <p:cNvPr id="54" name="TextBox 53"/>
            <p:cNvSpPr txBox="1"/>
            <p:nvPr/>
          </p:nvSpPr>
          <p:spPr>
            <a:xfrm>
              <a:off x="1763688" y="3861048"/>
              <a:ext cx="792088" cy="584775"/>
            </a:xfrm>
            <a:prstGeom prst="rect">
              <a:avLst/>
            </a:prstGeom>
            <a:noFill/>
          </p:spPr>
          <p:txBody>
            <a:bodyPr wrap="square" rtlCol="0">
              <a:spAutoFit/>
            </a:bodyPr>
            <a:lstStyle/>
            <a:p>
              <a:r>
                <a:rPr lang="en-US" sz="3200" b="1" dirty="0" smtClean="0">
                  <a:solidFill>
                    <a:srgbClr val="0033CC"/>
                  </a:solidFill>
                </a:rPr>
                <a:t>C1</a:t>
              </a:r>
              <a:endParaRPr lang="vi-VN" sz="3200" b="1" dirty="0">
                <a:solidFill>
                  <a:srgbClr val="0033CC"/>
                </a:solidFill>
              </a:endParaRPr>
            </a:p>
          </p:txBody>
        </p:sp>
        <p:sp>
          <p:nvSpPr>
            <p:cNvPr id="55" name="TextBox 54"/>
            <p:cNvSpPr txBox="1"/>
            <p:nvPr/>
          </p:nvSpPr>
          <p:spPr>
            <a:xfrm>
              <a:off x="3276569" y="3789040"/>
              <a:ext cx="792088" cy="584775"/>
            </a:xfrm>
            <a:prstGeom prst="rect">
              <a:avLst/>
            </a:prstGeom>
            <a:noFill/>
          </p:spPr>
          <p:txBody>
            <a:bodyPr wrap="square" rtlCol="0">
              <a:spAutoFit/>
            </a:bodyPr>
            <a:lstStyle/>
            <a:p>
              <a:r>
                <a:rPr lang="en-US" sz="3200" b="1" dirty="0" smtClean="0">
                  <a:solidFill>
                    <a:srgbClr val="0033CC"/>
                  </a:solidFill>
                </a:rPr>
                <a:t>C2</a:t>
              </a:r>
              <a:endParaRPr lang="vi-VN" sz="3200" b="1" dirty="0">
                <a:solidFill>
                  <a:srgbClr val="0033CC"/>
                </a:solidFill>
              </a:endParaRPr>
            </a:p>
          </p:txBody>
        </p:sp>
        <p:sp>
          <p:nvSpPr>
            <p:cNvPr id="56" name="TextBox 55"/>
            <p:cNvSpPr txBox="1"/>
            <p:nvPr/>
          </p:nvSpPr>
          <p:spPr>
            <a:xfrm>
              <a:off x="5436096" y="3861048"/>
              <a:ext cx="792088" cy="584775"/>
            </a:xfrm>
            <a:prstGeom prst="rect">
              <a:avLst/>
            </a:prstGeom>
            <a:noFill/>
          </p:spPr>
          <p:txBody>
            <a:bodyPr wrap="square" rtlCol="0">
              <a:spAutoFit/>
            </a:bodyPr>
            <a:lstStyle/>
            <a:p>
              <a:r>
                <a:rPr lang="en-US" sz="3200" b="1" dirty="0" smtClean="0">
                  <a:solidFill>
                    <a:srgbClr val="0033CC"/>
                  </a:solidFill>
                </a:rPr>
                <a:t>C3</a:t>
              </a:r>
              <a:endParaRPr lang="vi-VN" sz="3200" b="1" dirty="0">
                <a:solidFill>
                  <a:srgbClr val="0033CC"/>
                </a:solidFill>
              </a:endParaRPr>
            </a:p>
          </p:txBody>
        </p:sp>
        <p:sp>
          <p:nvSpPr>
            <p:cNvPr id="57" name="TextBox 56"/>
            <p:cNvSpPr txBox="1"/>
            <p:nvPr/>
          </p:nvSpPr>
          <p:spPr>
            <a:xfrm>
              <a:off x="7092280" y="3861048"/>
              <a:ext cx="792088" cy="584775"/>
            </a:xfrm>
            <a:prstGeom prst="rect">
              <a:avLst/>
            </a:prstGeom>
            <a:noFill/>
          </p:spPr>
          <p:txBody>
            <a:bodyPr wrap="square" rtlCol="0">
              <a:spAutoFit/>
            </a:bodyPr>
            <a:lstStyle/>
            <a:p>
              <a:r>
                <a:rPr lang="en-US" sz="3200" b="1" dirty="0" smtClean="0">
                  <a:solidFill>
                    <a:srgbClr val="0033CC"/>
                  </a:solidFill>
                </a:rPr>
                <a:t>…</a:t>
              </a:r>
              <a:endParaRPr lang="vi-VN" sz="3200" b="1" dirty="0">
                <a:solidFill>
                  <a:srgbClr val="0033CC"/>
                </a:solidFill>
              </a:endParaRPr>
            </a:p>
          </p:txBody>
        </p:sp>
      </p:grpSp>
      <p:sp>
        <p:nvSpPr>
          <p:cNvPr id="4105" name="Rounded Rectangle 4104"/>
          <p:cNvSpPr/>
          <p:nvPr/>
        </p:nvSpPr>
        <p:spPr>
          <a:xfrm>
            <a:off x="252919" y="260648"/>
            <a:ext cx="1150729" cy="2378968"/>
          </a:xfrm>
          <a:prstGeom prst="roundRect">
            <a:avLst/>
          </a:prstGeom>
          <a:solidFill>
            <a:srgbClr val="0033C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smtClean="0"/>
              <a:t>Đoạn văn diễn dịch</a:t>
            </a:r>
            <a:endParaRPr lang="vi-VN" sz="2800" b="1" dirty="0"/>
          </a:p>
        </p:txBody>
      </p:sp>
      <p:sp>
        <p:nvSpPr>
          <p:cNvPr id="74" name="Rounded Rectangle 73"/>
          <p:cNvSpPr/>
          <p:nvPr/>
        </p:nvSpPr>
        <p:spPr>
          <a:xfrm>
            <a:off x="252919" y="4401199"/>
            <a:ext cx="1150729" cy="2268161"/>
          </a:xfrm>
          <a:prstGeom prst="roundRect">
            <a:avLst/>
          </a:prstGeom>
          <a:solidFill>
            <a:srgbClr val="0033C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smtClean="0"/>
              <a:t>Đoạn văn quy nạp </a:t>
            </a:r>
            <a:endParaRPr lang="vi-VN" sz="2800" b="1" dirty="0"/>
          </a:p>
        </p:txBody>
      </p:sp>
      <p:sp>
        <p:nvSpPr>
          <p:cNvPr id="2" name="TextBox 1"/>
          <p:cNvSpPr txBox="1"/>
          <p:nvPr/>
        </p:nvSpPr>
        <p:spPr>
          <a:xfrm>
            <a:off x="1403648" y="3132257"/>
            <a:ext cx="6732748" cy="584775"/>
          </a:xfrm>
          <a:prstGeom prst="rect">
            <a:avLst/>
          </a:prstGeom>
          <a:solidFill>
            <a:schemeClr val="bg1"/>
          </a:solidFill>
        </p:spPr>
        <p:txBody>
          <a:bodyPr wrap="square" rtlCol="0">
            <a:spAutoFit/>
          </a:bodyPr>
          <a:lstStyle/>
          <a:p>
            <a:r>
              <a:rPr lang="en-US" sz="3200" b="1" dirty="0" smtClean="0">
                <a:solidFill>
                  <a:srgbClr val="0033CC"/>
                </a:solidFill>
              </a:rPr>
              <a:t>     C1             C2                  C3             …</a:t>
            </a:r>
            <a:endParaRPr lang="vi-VN" sz="3200" b="1" dirty="0">
              <a:solidFill>
                <a:srgbClr val="0033CC"/>
              </a:solidFill>
            </a:endParaRPr>
          </a:p>
        </p:txBody>
      </p:sp>
      <p:sp>
        <p:nvSpPr>
          <p:cNvPr id="26" name="Rounded Rectangle 25"/>
          <p:cNvSpPr/>
          <p:nvPr/>
        </p:nvSpPr>
        <p:spPr>
          <a:xfrm>
            <a:off x="2505396" y="5949280"/>
            <a:ext cx="5186866" cy="599923"/>
          </a:xfrm>
          <a:prstGeom prst="roundRect">
            <a:avLst/>
          </a:prstGeom>
          <a:solidFill>
            <a:srgbClr val="0033C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smtClean="0"/>
              <a:t>Tổng hợp – Phân tích – Tổng hợp </a:t>
            </a:r>
            <a:endParaRPr lang="vi-VN" sz="2800" b="1" dirty="0"/>
          </a:p>
        </p:txBody>
      </p:sp>
    </p:spTree>
    <p:extLst>
      <p:ext uri="{BB962C8B-B14F-4D97-AF65-F5344CB8AC3E}">
        <p14:creationId xmlns:p14="http://schemas.microsoft.com/office/powerpoint/2010/main" val="423057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wipe(up)">
                                      <p:cBhvr>
                                        <p:cTn id="7" dur="1500"/>
                                        <p:tgtEl>
                                          <p:spTgt spid="4106"/>
                                        </p:tgtEl>
                                      </p:cBhvr>
                                    </p:animEffect>
                                  </p:childTnLst>
                                </p:cTn>
                              </p:par>
                            </p:childTnLst>
                          </p:cTn>
                        </p:par>
                        <p:par>
                          <p:cTn id="8" fill="hold">
                            <p:stCondLst>
                              <p:cond delay="1500"/>
                            </p:stCondLst>
                            <p:childTnLst>
                              <p:par>
                                <p:cTn id="9" presetID="16" presetClass="entr" presetSubtype="37" fill="hold" grpId="0" nodeType="afterEffect">
                                  <p:stCondLst>
                                    <p:cond delay="0"/>
                                  </p:stCondLst>
                                  <p:childTnLst>
                                    <p:set>
                                      <p:cBhvr>
                                        <p:cTn id="10" dur="1" fill="hold">
                                          <p:stCondLst>
                                            <p:cond delay="0"/>
                                          </p:stCondLst>
                                        </p:cTn>
                                        <p:tgtEl>
                                          <p:spTgt spid="4105"/>
                                        </p:tgtEl>
                                        <p:attrNameLst>
                                          <p:attrName>style.visibility</p:attrName>
                                        </p:attrNameLst>
                                      </p:cBhvr>
                                      <p:to>
                                        <p:strVal val="visible"/>
                                      </p:to>
                                    </p:set>
                                    <p:animEffect transition="in" filter="barn(outVertical)">
                                      <p:cBhvr>
                                        <p:cTn id="11" dur="1000"/>
                                        <p:tgtEl>
                                          <p:spTgt spid="4105"/>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4107"/>
                                        </p:tgtEl>
                                        <p:attrNameLst>
                                          <p:attrName>style.visibility</p:attrName>
                                        </p:attrNameLst>
                                      </p:cBhvr>
                                      <p:to>
                                        <p:strVal val="visible"/>
                                      </p:to>
                                    </p:set>
                                    <p:animEffect transition="in" filter="wipe(down)">
                                      <p:cBhvr>
                                        <p:cTn id="15" dur="2000"/>
                                        <p:tgtEl>
                                          <p:spTgt spid="4107"/>
                                        </p:tgtEl>
                                      </p:cBhvr>
                                    </p:animEffect>
                                  </p:childTnLst>
                                </p:cTn>
                              </p:par>
                            </p:childTnLst>
                          </p:cTn>
                        </p:par>
                        <p:par>
                          <p:cTn id="16" fill="hold">
                            <p:stCondLst>
                              <p:cond delay="4500"/>
                            </p:stCondLst>
                            <p:childTnLst>
                              <p:par>
                                <p:cTn id="17" presetID="16" presetClass="entr" presetSubtype="37"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barn(outVertical)">
                                      <p:cBhvr>
                                        <p:cTn id="19" dur="2000"/>
                                        <p:tgtEl>
                                          <p:spTgt spid="74"/>
                                        </p:tgtEl>
                                      </p:cBhvr>
                                    </p:animEffect>
                                  </p:childTnLst>
                                </p:cTn>
                              </p:par>
                            </p:childTnLst>
                          </p:cTn>
                        </p:par>
                        <p:par>
                          <p:cTn id="20" fill="hold">
                            <p:stCondLst>
                              <p:cond delay="6500"/>
                            </p:stCondLst>
                            <p:childTnLst>
                              <p:par>
                                <p:cTn id="21" presetID="42" presetClass="path" presetSubtype="0" accel="50000" decel="50000" fill="hold" nodeType="afterEffect">
                                  <p:stCondLst>
                                    <p:cond delay="0"/>
                                  </p:stCondLst>
                                  <p:childTnLst>
                                    <p:animMotion origin="layout" path="M -2.22222E-6 2.96296E-6 L -2.22222E-6 0.16597 " pathEditMode="relative" rAng="0" ptsTypes="AA">
                                      <p:cBhvr>
                                        <p:cTn id="22" dur="2000" fill="hold"/>
                                        <p:tgtEl>
                                          <p:spTgt spid="4106"/>
                                        </p:tgtEl>
                                        <p:attrNameLst>
                                          <p:attrName>ppt_x</p:attrName>
                                          <p:attrName>ppt_y</p:attrName>
                                        </p:attrNameLst>
                                      </p:cBhvr>
                                      <p:rCtr x="0" y="8287"/>
                                    </p:animMotion>
                                  </p:childTnLst>
                                </p:cTn>
                              </p:par>
                              <p:par>
                                <p:cTn id="23" presetID="64" presetClass="path" presetSubtype="0" accel="50000" decel="50000" fill="hold" nodeType="withEffect">
                                  <p:stCondLst>
                                    <p:cond delay="0"/>
                                  </p:stCondLst>
                                  <p:childTnLst>
                                    <p:animMotion origin="layout" path="M 4.72222E-6 0.00579 L -0.004 -0.18773 " pathEditMode="relative" rAng="0" ptsTypes="AA">
                                      <p:cBhvr>
                                        <p:cTn id="24" dur="2000" fill="hold"/>
                                        <p:tgtEl>
                                          <p:spTgt spid="4107"/>
                                        </p:tgtEl>
                                        <p:attrNameLst>
                                          <p:attrName>ppt_x</p:attrName>
                                          <p:attrName>ppt_y</p:attrName>
                                        </p:attrNameLst>
                                      </p:cBhvr>
                                      <p:rCtr x="-208" y="-9676"/>
                                    </p:animMotion>
                                  </p:childTnLst>
                                </p:cTn>
                              </p:par>
                              <p:par>
                                <p:cTn id="25" presetID="53" presetClass="exit" presetSubtype="32" fill="hold" grpId="1" nodeType="withEffect">
                                  <p:stCondLst>
                                    <p:cond delay="0"/>
                                  </p:stCondLst>
                                  <p:childTnLst>
                                    <p:anim calcmode="lin" valueType="num">
                                      <p:cBhvr>
                                        <p:cTn id="26" dur="2000"/>
                                        <p:tgtEl>
                                          <p:spTgt spid="4105"/>
                                        </p:tgtEl>
                                        <p:attrNameLst>
                                          <p:attrName>ppt_w</p:attrName>
                                        </p:attrNameLst>
                                      </p:cBhvr>
                                      <p:tavLst>
                                        <p:tav tm="0">
                                          <p:val>
                                            <p:strVal val="ppt_w"/>
                                          </p:val>
                                        </p:tav>
                                        <p:tav tm="100000">
                                          <p:val>
                                            <p:fltVal val="0"/>
                                          </p:val>
                                        </p:tav>
                                      </p:tavLst>
                                    </p:anim>
                                    <p:anim calcmode="lin" valueType="num">
                                      <p:cBhvr>
                                        <p:cTn id="27" dur="2000"/>
                                        <p:tgtEl>
                                          <p:spTgt spid="4105"/>
                                        </p:tgtEl>
                                        <p:attrNameLst>
                                          <p:attrName>ppt_h</p:attrName>
                                        </p:attrNameLst>
                                      </p:cBhvr>
                                      <p:tavLst>
                                        <p:tav tm="0">
                                          <p:val>
                                            <p:strVal val="ppt_h"/>
                                          </p:val>
                                        </p:tav>
                                        <p:tav tm="100000">
                                          <p:val>
                                            <p:fltVal val="0"/>
                                          </p:val>
                                        </p:tav>
                                      </p:tavLst>
                                    </p:anim>
                                    <p:animEffect transition="out" filter="fade">
                                      <p:cBhvr>
                                        <p:cTn id="28" dur="2000"/>
                                        <p:tgtEl>
                                          <p:spTgt spid="4105"/>
                                        </p:tgtEl>
                                      </p:cBhvr>
                                    </p:animEffect>
                                    <p:set>
                                      <p:cBhvr>
                                        <p:cTn id="29" dur="1" fill="hold">
                                          <p:stCondLst>
                                            <p:cond delay="1999"/>
                                          </p:stCondLst>
                                        </p:cTn>
                                        <p:tgtEl>
                                          <p:spTgt spid="4105"/>
                                        </p:tgtEl>
                                        <p:attrNameLst>
                                          <p:attrName>style.visibility</p:attrName>
                                        </p:attrNameLst>
                                      </p:cBhvr>
                                      <p:to>
                                        <p:strVal val="hidden"/>
                                      </p:to>
                                    </p:set>
                                  </p:childTnLst>
                                </p:cTn>
                              </p:par>
                              <p:par>
                                <p:cTn id="30" presetID="53" presetClass="exit" presetSubtype="32" fill="hold" grpId="1" nodeType="withEffect">
                                  <p:stCondLst>
                                    <p:cond delay="0"/>
                                  </p:stCondLst>
                                  <p:childTnLst>
                                    <p:anim calcmode="lin" valueType="num">
                                      <p:cBhvr>
                                        <p:cTn id="31" dur="2000"/>
                                        <p:tgtEl>
                                          <p:spTgt spid="74"/>
                                        </p:tgtEl>
                                        <p:attrNameLst>
                                          <p:attrName>ppt_w</p:attrName>
                                        </p:attrNameLst>
                                      </p:cBhvr>
                                      <p:tavLst>
                                        <p:tav tm="0">
                                          <p:val>
                                            <p:strVal val="ppt_w"/>
                                          </p:val>
                                        </p:tav>
                                        <p:tav tm="100000">
                                          <p:val>
                                            <p:fltVal val="0"/>
                                          </p:val>
                                        </p:tav>
                                      </p:tavLst>
                                    </p:anim>
                                    <p:anim calcmode="lin" valueType="num">
                                      <p:cBhvr>
                                        <p:cTn id="32" dur="2000"/>
                                        <p:tgtEl>
                                          <p:spTgt spid="74"/>
                                        </p:tgtEl>
                                        <p:attrNameLst>
                                          <p:attrName>ppt_h</p:attrName>
                                        </p:attrNameLst>
                                      </p:cBhvr>
                                      <p:tavLst>
                                        <p:tav tm="0">
                                          <p:val>
                                            <p:strVal val="ppt_h"/>
                                          </p:val>
                                        </p:tav>
                                        <p:tav tm="100000">
                                          <p:val>
                                            <p:fltVal val="0"/>
                                          </p:val>
                                        </p:tav>
                                      </p:tavLst>
                                    </p:anim>
                                    <p:animEffect transition="out" filter="fade">
                                      <p:cBhvr>
                                        <p:cTn id="33" dur="2000"/>
                                        <p:tgtEl>
                                          <p:spTgt spid="74"/>
                                        </p:tgtEl>
                                      </p:cBhvr>
                                    </p:animEffect>
                                    <p:set>
                                      <p:cBhvr>
                                        <p:cTn id="34" dur="1" fill="hold">
                                          <p:stCondLst>
                                            <p:cond delay="1999"/>
                                          </p:stCondLst>
                                        </p:cTn>
                                        <p:tgtEl>
                                          <p:spTgt spid="74"/>
                                        </p:tgtEl>
                                        <p:attrNameLst>
                                          <p:attrName>style.visibility</p:attrName>
                                        </p:attrNameLst>
                                      </p:cBhvr>
                                      <p:to>
                                        <p:strVal val="hidden"/>
                                      </p:to>
                                    </p:set>
                                  </p:childTnLst>
                                </p:cTn>
                              </p:par>
                            </p:childTnLst>
                          </p:cTn>
                        </p:par>
                        <p:par>
                          <p:cTn id="35" fill="hold">
                            <p:stCondLst>
                              <p:cond delay="8500"/>
                            </p:stCondLst>
                            <p:childTnLst>
                              <p:par>
                                <p:cTn id="36" presetID="16" presetClass="entr" presetSubtype="37"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outVertical)">
                                      <p:cBhvr>
                                        <p:cTn id="38" dur="500"/>
                                        <p:tgtEl>
                                          <p:spTgt spid="2"/>
                                        </p:tgtEl>
                                      </p:cBhvr>
                                    </p:animEffect>
                                  </p:childTnLst>
                                </p:cTn>
                              </p:par>
                            </p:childTnLst>
                          </p:cTn>
                        </p:par>
                        <p:par>
                          <p:cTn id="39" fill="hold">
                            <p:stCondLst>
                              <p:cond delay="9000"/>
                            </p:stCondLst>
                            <p:childTnLst>
                              <p:par>
                                <p:cTn id="40" presetID="16" presetClass="entr" presetSubtype="37"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outVertical)">
                                      <p:cBhvr>
                                        <p:cTn id="4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P spid="4105" grpId="1" animBg="1"/>
      <p:bldP spid="74" grpId="0" animBg="1"/>
      <p:bldP spid="74" grpId="1" animBg="1"/>
      <p:bldP spid="2"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476672"/>
            <a:ext cx="8136904" cy="4816703"/>
          </a:xfrm>
          <a:prstGeom prst="rect">
            <a:avLst/>
          </a:prstGeom>
          <a:noFill/>
        </p:spPr>
        <p:txBody>
          <a:bodyPr wrap="square" rtlCol="0">
            <a:spAutoFit/>
          </a:bodyPr>
          <a:lstStyle/>
          <a:p>
            <a:pPr algn="ctr"/>
            <a:r>
              <a:rPr lang="en-US" sz="5400" b="1" dirty="0" smtClean="0">
                <a:solidFill>
                  <a:srgbClr val="0033CC"/>
                </a:solidFill>
              </a:rPr>
              <a:t>Các bước xây dựng đoạn văn trong  văn bản:</a:t>
            </a:r>
            <a:endParaRPr lang="en-US" sz="4800" b="1" dirty="0" smtClean="0">
              <a:solidFill>
                <a:srgbClr val="0033CC"/>
              </a:solidFill>
            </a:endParaRPr>
          </a:p>
          <a:p>
            <a:pPr>
              <a:spcBef>
                <a:spcPts val="200"/>
              </a:spcBef>
              <a:spcAft>
                <a:spcPts val="200"/>
              </a:spcAft>
            </a:pPr>
            <a:endParaRPr lang="en-US" sz="2000" b="1" dirty="0" smtClean="0">
              <a:solidFill>
                <a:srgbClr val="FF0000"/>
              </a:solidFill>
            </a:endParaRPr>
          </a:p>
          <a:p>
            <a:pPr>
              <a:spcBef>
                <a:spcPts val="200"/>
              </a:spcBef>
              <a:spcAft>
                <a:spcPts val="200"/>
              </a:spcAft>
            </a:pPr>
            <a:r>
              <a:rPr lang="en-US" sz="4000" b="1" dirty="0" smtClean="0">
                <a:solidFill>
                  <a:srgbClr val="FF0000"/>
                </a:solidFill>
              </a:rPr>
              <a:t>* Bước 1: Tìm hiểu đề và</a:t>
            </a:r>
          </a:p>
          <a:p>
            <a:pPr>
              <a:spcBef>
                <a:spcPts val="200"/>
              </a:spcBef>
              <a:spcAft>
                <a:spcPts val="200"/>
              </a:spcAft>
            </a:pPr>
            <a:r>
              <a:rPr lang="en-US" sz="4000" b="1" dirty="0" smtClean="0">
                <a:solidFill>
                  <a:srgbClr val="FF0000"/>
                </a:solidFill>
              </a:rPr>
              <a:t>* Bước 2: Lập dàn ý</a:t>
            </a:r>
          </a:p>
          <a:p>
            <a:pPr>
              <a:spcBef>
                <a:spcPts val="200"/>
              </a:spcBef>
              <a:spcAft>
                <a:spcPts val="200"/>
              </a:spcAft>
            </a:pPr>
            <a:r>
              <a:rPr lang="en-US" sz="4000" b="1" dirty="0" smtClean="0">
                <a:solidFill>
                  <a:srgbClr val="FF0000"/>
                </a:solidFill>
              </a:rPr>
              <a:t>* Bước 3: Viết đoạn</a:t>
            </a:r>
          </a:p>
          <a:p>
            <a:pPr>
              <a:spcBef>
                <a:spcPts val="200"/>
              </a:spcBef>
              <a:spcAft>
                <a:spcPts val="200"/>
              </a:spcAft>
            </a:pPr>
            <a:r>
              <a:rPr lang="en-US" sz="4000" b="1" dirty="0" smtClean="0">
                <a:solidFill>
                  <a:srgbClr val="FF0000"/>
                </a:solidFill>
              </a:rPr>
              <a:t>* Bước 4: Đọc và sửa lại</a:t>
            </a:r>
            <a:endParaRPr lang="vi-VN" sz="4000" b="1" dirty="0">
              <a:solidFill>
                <a:srgbClr val="FF0000"/>
              </a:solidFill>
            </a:endParaRPr>
          </a:p>
        </p:txBody>
      </p:sp>
      <p:sp>
        <p:nvSpPr>
          <p:cNvPr id="2" name="TextBox 1"/>
          <p:cNvSpPr txBox="1"/>
          <p:nvPr/>
        </p:nvSpPr>
        <p:spPr>
          <a:xfrm>
            <a:off x="6156176" y="2505090"/>
            <a:ext cx="1944216" cy="707886"/>
          </a:xfrm>
          <a:prstGeom prst="rect">
            <a:avLst/>
          </a:prstGeom>
          <a:noFill/>
        </p:spPr>
        <p:txBody>
          <a:bodyPr wrap="square" rtlCol="0">
            <a:spAutoFit/>
          </a:bodyPr>
          <a:lstStyle/>
          <a:p>
            <a:r>
              <a:rPr lang="en-US" sz="4000" b="1" dirty="0">
                <a:solidFill>
                  <a:srgbClr val="FF0000"/>
                </a:solidFill>
              </a:rPr>
              <a:t>t</a:t>
            </a:r>
            <a:r>
              <a:rPr lang="en-US" sz="4000" b="1" dirty="0" smtClean="0">
                <a:solidFill>
                  <a:srgbClr val="FF0000"/>
                </a:solidFill>
              </a:rPr>
              <a:t>ìm ý</a:t>
            </a:r>
            <a:endParaRPr lang="vi-VN" sz="4000" b="1" dirty="0">
              <a:solidFill>
                <a:srgbClr val="FF0000"/>
              </a:solidFill>
            </a:endParaRPr>
          </a:p>
        </p:txBody>
      </p:sp>
    </p:spTree>
    <p:extLst>
      <p:ext uri="{BB962C8B-B14F-4D97-AF65-F5344CB8AC3E}">
        <p14:creationId xmlns:p14="http://schemas.microsoft.com/office/powerpoint/2010/main" val="161035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1" nodeType="clickEffect">
                                  <p:stCondLst>
                                    <p:cond delay="0"/>
                                  </p:stCondLst>
                                  <p:iterate type="lt">
                                    <p:tmPct val="4000"/>
                                  </p:iterate>
                                  <p:childTnLst>
                                    <p:set>
                                      <p:cBhvr override="childStyle">
                                        <p:cTn id="18" dur="500" fill="hold"/>
                                        <p:tgtEl>
                                          <p:spTgt spid="2"/>
                                        </p:tgtEl>
                                        <p:attrNameLst>
                                          <p:attrName>style.color</p:attrName>
                                        </p:attrNameLst>
                                      </p:cBhvr>
                                      <p:to>
                                        <p:clrVal>
                                          <a:srgbClr val="33CC33"/>
                                        </p:clrVal>
                                      </p:to>
                                    </p:set>
                                    <p:set>
                                      <p:cBhvr>
                                        <p:cTn id="19" dur="500" fill="hold"/>
                                        <p:tgtEl>
                                          <p:spTgt spid="2"/>
                                        </p:tgtEl>
                                        <p:attrNameLst>
                                          <p:attrName>fillcolor</p:attrName>
                                        </p:attrNameLst>
                                      </p:cBhvr>
                                      <p:to>
                                        <p:clrVal>
                                          <a:srgbClr val="33CC33"/>
                                        </p:clrVal>
                                      </p:to>
                                    </p:set>
                                    <p:set>
                                      <p:cBhvr>
                                        <p:cTn id="20" dur="500" fill="hold"/>
                                        <p:tgtEl>
                                          <p:spTgt spid="2"/>
                                        </p:tgtEl>
                                        <p:attrNameLst>
                                          <p:attrName>fill.type</p:attrName>
                                        </p:attrNameLst>
                                      </p:cBhvr>
                                      <p:to>
                                        <p:strVal val="solid"/>
                                      </p:to>
                                    </p:set>
                                  </p:childTnLst>
                                </p:cTn>
                              </p:par>
                              <p:par>
                                <p:cTn id="21" presetID="18" presetClass="emph" presetSubtype="0" fill="hold" grpId="2" nodeType="withEffect">
                                  <p:stCondLst>
                                    <p:cond delay="0"/>
                                  </p:stCondLst>
                                  <p:iterate type="lt">
                                    <p:tmPct val="4000"/>
                                  </p:iterate>
                                  <p:childTnLst>
                                    <p:set>
                                      <p:cBhvr override="childStyle">
                                        <p:cTn id="22"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Hunter_01 Apr. 10 23.19.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9938" y="685800"/>
            <a:ext cx="50641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108200" y="3429000"/>
            <a:ext cx="49530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2965791" y="162580"/>
            <a:ext cx="3212418" cy="46166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2400" b="1" dirty="0">
                <a:ln w="11430"/>
                <a:solidFill>
                  <a:srgbClr val="0033CC"/>
                </a:solidFill>
                <a:effectLst>
                  <a:outerShdw blurRad="50800" dist="39000" dir="5460000" algn="tl">
                    <a:srgbClr val="000000">
                      <a:alpha val="38000"/>
                    </a:srgbClr>
                  </a:outerShdw>
                </a:effectLst>
              </a:rPr>
              <a:t>GIỚI THIỆU MỘT ĐỀ THI</a:t>
            </a:r>
          </a:p>
        </p:txBody>
      </p:sp>
      <p:sp>
        <p:nvSpPr>
          <p:cNvPr id="18" name="TextBox 17"/>
          <p:cNvSpPr txBox="1"/>
          <p:nvPr/>
        </p:nvSpPr>
        <p:spPr>
          <a:xfrm>
            <a:off x="76200" y="49638"/>
            <a:ext cx="8915400" cy="1785104"/>
          </a:xfrm>
          <a:prstGeom prst="rect">
            <a:avLst/>
          </a:prstGeom>
          <a:solidFill>
            <a:srgbClr val="CCECFF"/>
          </a:solidFill>
          <a:ln w="12700">
            <a:solidFill>
              <a:srgbClr val="0033CC"/>
            </a:solidFill>
          </a:ln>
        </p:spPr>
        <p:txBody>
          <a:bodyPr wrap="square" rtlCol="0">
            <a:spAutoFit/>
          </a:bodyPr>
          <a:lstStyle/>
          <a:p>
            <a:pPr algn="just"/>
            <a:r>
              <a:rPr lang="en-US" sz="2200" b="1" dirty="0" smtClean="0">
                <a:solidFill>
                  <a:srgbClr val="FF0000"/>
                </a:solidFill>
              </a:rPr>
              <a:t>1. </a:t>
            </a:r>
            <a:r>
              <a:rPr lang="en-US" sz="2200" b="1" dirty="0" err="1" smtClean="0">
                <a:solidFill>
                  <a:srgbClr val="0033CC"/>
                </a:solidFill>
              </a:rPr>
              <a:t>Dựa</a:t>
            </a:r>
            <a:r>
              <a:rPr lang="en-US" sz="2200" b="1" dirty="0" smtClean="0">
                <a:solidFill>
                  <a:srgbClr val="0033CC"/>
                </a:solidFill>
              </a:rPr>
              <a:t> vào khổ cuối bài thơ “Viếng lăng Bác”, hãy viết một đoạn văn khoảng 12 câu theo cách lập luận T-P-H trong đó có sử dụng 1 câu phủ định và 1 thành phần phụ chú để </a:t>
            </a:r>
            <a:r>
              <a:rPr lang="en-US" sz="2200" b="1" dirty="0" err="1" smtClean="0">
                <a:solidFill>
                  <a:srgbClr val="0033CC"/>
                </a:solidFill>
              </a:rPr>
              <a:t>làm</a:t>
            </a:r>
            <a:r>
              <a:rPr lang="en-US" sz="2200" b="1" dirty="0" smtClean="0">
                <a:solidFill>
                  <a:srgbClr val="0033CC"/>
                </a:solidFill>
              </a:rPr>
              <a:t> </a:t>
            </a:r>
            <a:r>
              <a:rPr lang="en-US" sz="2200" b="1" dirty="0" err="1" smtClean="0">
                <a:solidFill>
                  <a:srgbClr val="0033CC"/>
                </a:solidFill>
              </a:rPr>
              <a:t>rõ</a:t>
            </a:r>
            <a:r>
              <a:rPr lang="en-US" sz="2200" b="1" dirty="0" smtClean="0">
                <a:solidFill>
                  <a:srgbClr val="0033CC"/>
                </a:solidFill>
              </a:rPr>
              <a:t> </a:t>
            </a:r>
            <a:r>
              <a:rPr lang="en-US" sz="2200" b="1" dirty="0" err="1" smtClean="0">
                <a:solidFill>
                  <a:srgbClr val="0033CC"/>
                </a:solidFill>
              </a:rPr>
              <a:t>tâm</a:t>
            </a:r>
            <a:r>
              <a:rPr lang="en-US" sz="2200" b="1" dirty="0" smtClean="0">
                <a:solidFill>
                  <a:srgbClr val="0033CC"/>
                </a:solidFill>
              </a:rPr>
              <a:t> trạng</a:t>
            </a:r>
            <a:r>
              <a:rPr lang="en-US" sz="2200" b="1" dirty="0">
                <a:solidFill>
                  <a:srgbClr val="0033CC"/>
                </a:solidFill>
              </a:rPr>
              <a:t> </a:t>
            </a:r>
            <a:r>
              <a:rPr lang="en-US" sz="2200" b="1" dirty="0" smtClean="0">
                <a:solidFill>
                  <a:srgbClr val="0033CC"/>
                </a:solidFill>
              </a:rPr>
              <a:t>lưu luyến của nhà thơ Viễn Phương muốn được ở mãi bên Bác.  (</a:t>
            </a:r>
            <a:r>
              <a:rPr lang="en-US" sz="2200" b="1" i="1" dirty="0" smtClean="0">
                <a:solidFill>
                  <a:srgbClr val="0033CC"/>
                </a:solidFill>
              </a:rPr>
              <a:t>gạch dưới câu phủ định và từ ngữ làm thành phần phụ </a:t>
            </a:r>
            <a:r>
              <a:rPr lang="en-US" sz="2200" b="1" i="1" dirty="0" err="1" smtClean="0">
                <a:solidFill>
                  <a:srgbClr val="0033CC"/>
                </a:solidFill>
              </a:rPr>
              <a:t>chú</a:t>
            </a:r>
            <a:r>
              <a:rPr lang="en-US" sz="2200" b="1" i="1" dirty="0" smtClean="0">
                <a:solidFill>
                  <a:srgbClr val="0033CC"/>
                </a:solidFill>
              </a:rPr>
              <a:t>).</a:t>
            </a:r>
            <a:endParaRPr lang="vi-VN" sz="2200" dirty="0"/>
          </a:p>
        </p:txBody>
      </p:sp>
      <p:sp>
        <p:nvSpPr>
          <p:cNvPr id="19" name="Rectangle 18"/>
          <p:cNvSpPr/>
          <p:nvPr/>
        </p:nvSpPr>
        <p:spPr>
          <a:xfrm>
            <a:off x="76200" y="2362200"/>
            <a:ext cx="8915400" cy="2031325"/>
          </a:xfrm>
          <a:prstGeom prst="rect">
            <a:avLst/>
          </a:prstGeom>
          <a:solidFill>
            <a:srgbClr val="CCECFF"/>
          </a:solidFill>
          <a:ln w="12700">
            <a:solidFill>
              <a:srgbClr val="0033CC"/>
            </a:solidFill>
          </a:ln>
        </p:spPr>
        <p:txBody>
          <a:bodyPr wrap="square">
            <a:spAutoFit/>
          </a:bodyPr>
          <a:lstStyle/>
          <a:p>
            <a:pPr algn="just"/>
            <a:r>
              <a:rPr lang="en-US" sz="2100" b="1" dirty="0" smtClean="0">
                <a:solidFill>
                  <a:srgbClr val="FF0000"/>
                </a:solidFill>
              </a:rPr>
              <a:t>2. </a:t>
            </a:r>
            <a:r>
              <a:rPr lang="en-US" sz="2100" b="1" dirty="0" smtClean="0">
                <a:solidFill>
                  <a:srgbClr val="0033CC"/>
                </a:solidFill>
              </a:rPr>
              <a:t>Cho </a:t>
            </a:r>
            <a:r>
              <a:rPr lang="en-US" sz="2100" b="1" dirty="0" err="1" smtClean="0">
                <a:solidFill>
                  <a:srgbClr val="0033CC"/>
                </a:solidFill>
              </a:rPr>
              <a:t>câu</a:t>
            </a:r>
            <a:r>
              <a:rPr lang="en-US" sz="2100" b="1" dirty="0" smtClean="0">
                <a:solidFill>
                  <a:srgbClr val="0033CC"/>
                </a:solidFill>
              </a:rPr>
              <a:t> </a:t>
            </a:r>
            <a:r>
              <a:rPr lang="en-US" sz="2100" b="1" dirty="0" err="1" smtClean="0">
                <a:solidFill>
                  <a:srgbClr val="0033CC"/>
                </a:solidFill>
              </a:rPr>
              <a:t>chủ</a:t>
            </a:r>
            <a:r>
              <a:rPr lang="en-US" sz="2100" b="1" dirty="0" smtClean="0">
                <a:solidFill>
                  <a:srgbClr val="0033CC"/>
                </a:solidFill>
              </a:rPr>
              <a:t> </a:t>
            </a:r>
            <a:r>
              <a:rPr lang="en-US" sz="2100" b="1" dirty="0" err="1" smtClean="0">
                <a:solidFill>
                  <a:srgbClr val="0033CC"/>
                </a:solidFill>
              </a:rPr>
              <a:t>đề</a:t>
            </a:r>
            <a:r>
              <a:rPr lang="en-US" sz="2100" b="1" dirty="0" smtClean="0">
                <a:solidFill>
                  <a:srgbClr val="0033CC"/>
                </a:solidFill>
              </a:rPr>
              <a:t> </a:t>
            </a:r>
            <a:r>
              <a:rPr lang="en-US" sz="2100" b="1" dirty="0" err="1" smtClean="0">
                <a:solidFill>
                  <a:srgbClr val="0033CC"/>
                </a:solidFill>
              </a:rPr>
              <a:t>sau</a:t>
            </a:r>
            <a:r>
              <a:rPr lang="en-US" sz="2100" b="1" dirty="0" smtClean="0">
                <a:solidFill>
                  <a:srgbClr val="0033CC"/>
                </a:solidFill>
              </a:rPr>
              <a:t>:</a:t>
            </a:r>
          </a:p>
          <a:p>
            <a:pPr algn="just"/>
            <a:r>
              <a:rPr lang="en-US" sz="2100" b="1" dirty="0" smtClean="0">
                <a:solidFill>
                  <a:srgbClr val="0033CC"/>
                </a:solidFill>
              </a:rPr>
              <a:t>	</a:t>
            </a:r>
            <a:r>
              <a:rPr lang="en-US" sz="2100" b="1" i="1" dirty="0" err="1" smtClean="0">
                <a:solidFill>
                  <a:srgbClr val="0033CC"/>
                </a:solidFill>
              </a:rPr>
              <a:t>Trong</a:t>
            </a:r>
            <a:r>
              <a:rPr lang="en-US" sz="2100" b="1" i="1" dirty="0" smtClean="0">
                <a:solidFill>
                  <a:srgbClr val="0033CC"/>
                </a:solidFill>
              </a:rPr>
              <a:t> </a:t>
            </a:r>
            <a:r>
              <a:rPr lang="en-US" sz="2100" b="1" i="1" dirty="0" err="1" smtClean="0">
                <a:solidFill>
                  <a:srgbClr val="0033CC"/>
                </a:solidFill>
              </a:rPr>
              <a:t>khổ</a:t>
            </a:r>
            <a:r>
              <a:rPr lang="en-US" sz="2100" b="1" i="1" dirty="0" smtClean="0">
                <a:solidFill>
                  <a:srgbClr val="0033CC"/>
                </a:solidFill>
              </a:rPr>
              <a:t> </a:t>
            </a:r>
            <a:r>
              <a:rPr lang="en-US" sz="2100" b="1" i="1" dirty="0" err="1" smtClean="0">
                <a:solidFill>
                  <a:srgbClr val="0033CC"/>
                </a:solidFill>
              </a:rPr>
              <a:t>cuối</a:t>
            </a:r>
            <a:r>
              <a:rPr lang="en-US" sz="2100" b="1" i="1" dirty="0" smtClean="0">
                <a:solidFill>
                  <a:srgbClr val="0033CC"/>
                </a:solidFill>
              </a:rPr>
              <a:t> </a:t>
            </a:r>
            <a:r>
              <a:rPr lang="en-US" sz="2100" b="1" i="1" dirty="0" err="1" smtClean="0">
                <a:solidFill>
                  <a:srgbClr val="0033CC"/>
                </a:solidFill>
              </a:rPr>
              <a:t>bài</a:t>
            </a:r>
            <a:r>
              <a:rPr lang="en-US" sz="2100" b="1" i="1" dirty="0" smtClean="0">
                <a:solidFill>
                  <a:srgbClr val="0033CC"/>
                </a:solidFill>
              </a:rPr>
              <a:t> </a:t>
            </a:r>
            <a:r>
              <a:rPr lang="en-US" sz="2100" b="1" i="1" dirty="0" err="1" smtClean="0">
                <a:solidFill>
                  <a:srgbClr val="0033CC"/>
                </a:solidFill>
              </a:rPr>
              <a:t>thơ</a:t>
            </a:r>
            <a:r>
              <a:rPr lang="en-US" sz="2100" b="1" i="1" dirty="0" smtClean="0">
                <a:solidFill>
                  <a:srgbClr val="0033CC"/>
                </a:solidFill>
              </a:rPr>
              <a:t> “</a:t>
            </a:r>
            <a:r>
              <a:rPr lang="en-US" sz="2100" b="1" i="1" dirty="0" err="1" smtClean="0">
                <a:solidFill>
                  <a:srgbClr val="0033CC"/>
                </a:solidFill>
              </a:rPr>
              <a:t>Viếng</a:t>
            </a:r>
            <a:r>
              <a:rPr lang="en-US" sz="2100" b="1" i="1" dirty="0" smtClean="0">
                <a:solidFill>
                  <a:srgbClr val="0033CC"/>
                </a:solidFill>
              </a:rPr>
              <a:t> </a:t>
            </a:r>
            <a:r>
              <a:rPr lang="en-US" sz="2100" b="1" i="1" dirty="0" err="1" smtClean="0">
                <a:solidFill>
                  <a:srgbClr val="0033CC"/>
                </a:solidFill>
              </a:rPr>
              <a:t>lăng</a:t>
            </a:r>
            <a:r>
              <a:rPr lang="en-US" sz="2100" b="1" i="1" dirty="0" smtClean="0">
                <a:solidFill>
                  <a:srgbClr val="0033CC"/>
                </a:solidFill>
              </a:rPr>
              <a:t> </a:t>
            </a:r>
            <a:r>
              <a:rPr lang="en-US" sz="2100" b="1" i="1" dirty="0" err="1" smtClean="0">
                <a:solidFill>
                  <a:srgbClr val="0033CC"/>
                </a:solidFill>
              </a:rPr>
              <a:t>Bác</a:t>
            </a:r>
            <a:r>
              <a:rPr lang="en-US" sz="2100" b="1" i="1" dirty="0" smtClean="0">
                <a:solidFill>
                  <a:srgbClr val="0033CC"/>
                </a:solidFill>
              </a:rPr>
              <a:t>”, </a:t>
            </a:r>
            <a:r>
              <a:rPr lang="en-US" sz="2100" b="1" i="1" dirty="0" err="1" smtClean="0">
                <a:solidFill>
                  <a:srgbClr val="0033CC"/>
                </a:solidFill>
              </a:rPr>
              <a:t>nhà</a:t>
            </a:r>
            <a:r>
              <a:rPr lang="en-US" sz="2100" b="1" i="1" dirty="0" smtClean="0">
                <a:solidFill>
                  <a:srgbClr val="0033CC"/>
                </a:solidFill>
              </a:rPr>
              <a:t> </a:t>
            </a:r>
            <a:r>
              <a:rPr lang="en-US" sz="2100" b="1" i="1" dirty="0" err="1" smtClean="0">
                <a:solidFill>
                  <a:srgbClr val="0033CC"/>
                </a:solidFill>
              </a:rPr>
              <a:t>thơ</a:t>
            </a:r>
            <a:r>
              <a:rPr lang="en-US" sz="2100" b="1" i="1" dirty="0" smtClean="0">
                <a:solidFill>
                  <a:srgbClr val="0033CC"/>
                </a:solidFill>
              </a:rPr>
              <a:t> </a:t>
            </a:r>
            <a:r>
              <a:rPr lang="en-US" sz="2100" b="1" i="1" dirty="0" err="1" smtClean="0">
                <a:solidFill>
                  <a:srgbClr val="0033CC"/>
                </a:solidFill>
              </a:rPr>
              <a:t>Viễn</a:t>
            </a:r>
            <a:r>
              <a:rPr lang="en-US" sz="2100" b="1" i="1" dirty="0" smtClean="0">
                <a:solidFill>
                  <a:srgbClr val="0033CC"/>
                </a:solidFill>
              </a:rPr>
              <a:t> </a:t>
            </a:r>
            <a:r>
              <a:rPr lang="en-US" sz="2100" b="1" i="1" dirty="0" err="1" smtClean="0">
                <a:solidFill>
                  <a:srgbClr val="0033CC"/>
                </a:solidFill>
              </a:rPr>
              <a:t>Phương</a:t>
            </a:r>
            <a:r>
              <a:rPr lang="en-US" sz="2100" b="1" i="1" dirty="0" smtClean="0">
                <a:solidFill>
                  <a:srgbClr val="0033CC"/>
                </a:solidFill>
              </a:rPr>
              <a:t> </a:t>
            </a:r>
            <a:r>
              <a:rPr lang="en-US" sz="2100" b="1" i="1" dirty="0" err="1" smtClean="0">
                <a:solidFill>
                  <a:srgbClr val="0033CC"/>
                </a:solidFill>
              </a:rPr>
              <a:t>đã</a:t>
            </a:r>
            <a:r>
              <a:rPr lang="en-US" sz="2100" b="1" i="1" dirty="0" smtClean="0">
                <a:solidFill>
                  <a:srgbClr val="0033CC"/>
                </a:solidFill>
              </a:rPr>
              <a:t> </a:t>
            </a:r>
            <a:r>
              <a:rPr lang="en-US" sz="2100" b="1" i="1" dirty="0" err="1" smtClean="0">
                <a:solidFill>
                  <a:srgbClr val="0033CC"/>
                </a:solidFill>
              </a:rPr>
              <a:t>làm</a:t>
            </a:r>
            <a:r>
              <a:rPr lang="en-US" sz="2100" b="1" i="1" dirty="0" smtClean="0">
                <a:solidFill>
                  <a:srgbClr val="0033CC"/>
                </a:solidFill>
              </a:rPr>
              <a:t> </a:t>
            </a:r>
            <a:r>
              <a:rPr lang="en-US" sz="2100" b="1" i="1" dirty="0" err="1" smtClean="0">
                <a:solidFill>
                  <a:srgbClr val="0033CC"/>
                </a:solidFill>
              </a:rPr>
              <a:t>nổi</a:t>
            </a:r>
            <a:r>
              <a:rPr lang="en-US" sz="2100" b="1" i="1" dirty="0" smtClean="0">
                <a:solidFill>
                  <a:srgbClr val="0033CC"/>
                </a:solidFill>
              </a:rPr>
              <a:t> </a:t>
            </a:r>
            <a:r>
              <a:rPr lang="en-US" sz="2100" b="1" i="1" dirty="0" err="1" smtClean="0">
                <a:solidFill>
                  <a:srgbClr val="0033CC"/>
                </a:solidFill>
              </a:rPr>
              <a:t>bật</a:t>
            </a:r>
            <a:r>
              <a:rPr lang="en-US" sz="2100" b="1" i="1" dirty="0" smtClean="0">
                <a:solidFill>
                  <a:srgbClr val="0033CC"/>
                </a:solidFill>
              </a:rPr>
              <a:t> </a:t>
            </a:r>
            <a:r>
              <a:rPr lang="en-US" sz="2100" b="1" i="1" dirty="0" err="1" smtClean="0">
                <a:solidFill>
                  <a:srgbClr val="0033CC"/>
                </a:solidFill>
              </a:rPr>
              <a:t>tâm</a:t>
            </a:r>
            <a:r>
              <a:rPr lang="en-US" sz="2100" b="1" i="1" dirty="0" smtClean="0">
                <a:solidFill>
                  <a:srgbClr val="0033CC"/>
                </a:solidFill>
              </a:rPr>
              <a:t> </a:t>
            </a:r>
            <a:r>
              <a:rPr lang="en-US" sz="2100" b="1" i="1" dirty="0" err="1" smtClean="0">
                <a:solidFill>
                  <a:srgbClr val="0033CC"/>
                </a:solidFill>
              </a:rPr>
              <a:t>trạng</a:t>
            </a:r>
            <a:r>
              <a:rPr lang="en-US" sz="2100" b="1" i="1" dirty="0" smtClean="0">
                <a:solidFill>
                  <a:srgbClr val="0033CC"/>
                </a:solidFill>
              </a:rPr>
              <a:t> </a:t>
            </a:r>
            <a:r>
              <a:rPr lang="en-US" sz="2100" b="1" i="1" dirty="0" err="1" smtClean="0">
                <a:solidFill>
                  <a:srgbClr val="0033CC"/>
                </a:solidFill>
              </a:rPr>
              <a:t>lưu</a:t>
            </a:r>
            <a:r>
              <a:rPr lang="en-US" sz="2100" b="1" i="1" dirty="0" smtClean="0">
                <a:solidFill>
                  <a:srgbClr val="0033CC"/>
                </a:solidFill>
              </a:rPr>
              <a:t> </a:t>
            </a:r>
            <a:r>
              <a:rPr lang="en-US" sz="2100" b="1" i="1" dirty="0" err="1" smtClean="0">
                <a:solidFill>
                  <a:srgbClr val="0033CC"/>
                </a:solidFill>
              </a:rPr>
              <a:t>luyến</a:t>
            </a:r>
            <a:r>
              <a:rPr lang="en-US" sz="2100" b="1" i="1" dirty="0" smtClean="0">
                <a:solidFill>
                  <a:srgbClr val="0033CC"/>
                </a:solidFill>
              </a:rPr>
              <a:t> </a:t>
            </a:r>
            <a:r>
              <a:rPr lang="en-US" sz="2100" b="1" i="1" dirty="0" err="1" smtClean="0">
                <a:solidFill>
                  <a:srgbClr val="0033CC"/>
                </a:solidFill>
              </a:rPr>
              <a:t>của</a:t>
            </a:r>
            <a:r>
              <a:rPr lang="en-US" sz="2100" b="1" i="1" dirty="0" smtClean="0">
                <a:solidFill>
                  <a:srgbClr val="0033CC"/>
                </a:solidFill>
              </a:rPr>
              <a:t> </a:t>
            </a:r>
            <a:r>
              <a:rPr lang="en-US" sz="2100" b="1" i="1" dirty="0" err="1" smtClean="0">
                <a:solidFill>
                  <a:srgbClr val="0033CC"/>
                </a:solidFill>
              </a:rPr>
              <a:t>mình</a:t>
            </a:r>
            <a:r>
              <a:rPr lang="en-US" sz="2100" b="1" i="1" dirty="0" smtClean="0">
                <a:solidFill>
                  <a:srgbClr val="0033CC"/>
                </a:solidFill>
              </a:rPr>
              <a:t> </a:t>
            </a:r>
            <a:r>
              <a:rPr lang="en-US" sz="2100" b="1" i="1" dirty="0" err="1" smtClean="0">
                <a:solidFill>
                  <a:srgbClr val="0033CC"/>
                </a:solidFill>
              </a:rPr>
              <a:t>mãi</a:t>
            </a:r>
            <a:r>
              <a:rPr lang="en-US" sz="2100" b="1" i="1" dirty="0" smtClean="0">
                <a:solidFill>
                  <a:srgbClr val="0033CC"/>
                </a:solidFill>
              </a:rPr>
              <a:t> </a:t>
            </a:r>
            <a:r>
              <a:rPr lang="en-US" sz="2100" b="1" i="1" dirty="0" err="1" smtClean="0">
                <a:solidFill>
                  <a:srgbClr val="0033CC"/>
                </a:solidFill>
              </a:rPr>
              <a:t>được</a:t>
            </a:r>
            <a:r>
              <a:rPr lang="en-US" sz="2100" b="1" i="1" dirty="0" smtClean="0">
                <a:solidFill>
                  <a:srgbClr val="0033CC"/>
                </a:solidFill>
              </a:rPr>
              <a:t> ở </a:t>
            </a:r>
            <a:r>
              <a:rPr lang="en-US" sz="2100" b="1" i="1" dirty="0" err="1" smtClean="0">
                <a:solidFill>
                  <a:srgbClr val="0033CC"/>
                </a:solidFill>
              </a:rPr>
              <a:t>bên</a:t>
            </a:r>
            <a:r>
              <a:rPr lang="en-US" sz="2100" b="1" i="1" dirty="0" smtClean="0">
                <a:solidFill>
                  <a:srgbClr val="0033CC"/>
                </a:solidFill>
              </a:rPr>
              <a:t> </a:t>
            </a:r>
            <a:r>
              <a:rPr lang="en-US" sz="2100" b="1" i="1" dirty="0" err="1" smtClean="0">
                <a:solidFill>
                  <a:srgbClr val="0033CC"/>
                </a:solidFill>
              </a:rPr>
              <a:t>Bác</a:t>
            </a:r>
            <a:r>
              <a:rPr lang="en-US" sz="2100" b="1" dirty="0" smtClean="0">
                <a:solidFill>
                  <a:srgbClr val="0033CC"/>
                </a:solidFill>
              </a:rPr>
              <a:t>.</a:t>
            </a:r>
          </a:p>
          <a:p>
            <a:pPr algn="just"/>
            <a:r>
              <a:rPr lang="en-US" sz="2100" b="1" dirty="0" smtClean="0">
                <a:solidFill>
                  <a:srgbClr val="0033CC"/>
                </a:solidFill>
              </a:rPr>
              <a:t>         </a:t>
            </a:r>
            <a:r>
              <a:rPr lang="en-US" sz="2100" b="1" dirty="0" err="1" smtClean="0">
                <a:solidFill>
                  <a:srgbClr val="0033CC"/>
                </a:solidFill>
              </a:rPr>
              <a:t>Viết</a:t>
            </a:r>
            <a:r>
              <a:rPr lang="en-US" sz="2100" b="1" dirty="0" smtClean="0">
                <a:solidFill>
                  <a:srgbClr val="0033CC"/>
                </a:solidFill>
              </a:rPr>
              <a:t> </a:t>
            </a:r>
            <a:r>
              <a:rPr lang="en-US" sz="2100" b="1" dirty="0" err="1" smtClean="0">
                <a:solidFill>
                  <a:srgbClr val="0033CC"/>
                </a:solidFill>
              </a:rPr>
              <a:t>tiếp</a:t>
            </a:r>
            <a:r>
              <a:rPr lang="en-US" sz="2100" b="1" dirty="0" smtClean="0">
                <a:solidFill>
                  <a:srgbClr val="0033CC"/>
                </a:solidFill>
              </a:rPr>
              <a:t> </a:t>
            </a:r>
            <a:r>
              <a:rPr lang="en-US" sz="2100" b="1" dirty="0" err="1" smtClean="0">
                <a:solidFill>
                  <a:srgbClr val="0033CC"/>
                </a:solidFill>
              </a:rPr>
              <a:t>khoảng</a:t>
            </a:r>
            <a:r>
              <a:rPr lang="en-US" sz="2100" b="1" dirty="0" smtClean="0">
                <a:solidFill>
                  <a:srgbClr val="0033CC"/>
                </a:solidFill>
              </a:rPr>
              <a:t> 12 </a:t>
            </a:r>
            <a:r>
              <a:rPr lang="en-US" sz="2100" b="1" dirty="0" err="1" smtClean="0">
                <a:solidFill>
                  <a:srgbClr val="0033CC"/>
                </a:solidFill>
              </a:rPr>
              <a:t>câu</a:t>
            </a:r>
            <a:r>
              <a:rPr lang="en-US" sz="2100" b="1" dirty="0" smtClean="0">
                <a:solidFill>
                  <a:srgbClr val="0033CC"/>
                </a:solidFill>
              </a:rPr>
              <a:t> </a:t>
            </a:r>
            <a:r>
              <a:rPr lang="en-US" sz="2100" b="1" dirty="0" err="1" smtClean="0">
                <a:solidFill>
                  <a:srgbClr val="0033CC"/>
                </a:solidFill>
              </a:rPr>
              <a:t>để</a:t>
            </a:r>
            <a:r>
              <a:rPr lang="en-US" sz="2100" b="1" dirty="0" smtClean="0">
                <a:solidFill>
                  <a:srgbClr val="0033CC"/>
                </a:solidFill>
              </a:rPr>
              <a:t> </a:t>
            </a:r>
            <a:r>
              <a:rPr lang="en-US" sz="2100" b="1" dirty="0" err="1" smtClean="0">
                <a:solidFill>
                  <a:srgbClr val="0033CC"/>
                </a:solidFill>
              </a:rPr>
              <a:t>hoàn</a:t>
            </a:r>
            <a:r>
              <a:rPr lang="en-US" sz="2100" b="1" dirty="0" smtClean="0">
                <a:solidFill>
                  <a:srgbClr val="0033CC"/>
                </a:solidFill>
              </a:rPr>
              <a:t> </a:t>
            </a:r>
            <a:r>
              <a:rPr lang="en-US" sz="2100" b="1" dirty="0" err="1" smtClean="0">
                <a:solidFill>
                  <a:srgbClr val="0033CC"/>
                </a:solidFill>
              </a:rPr>
              <a:t>chỉnh</a:t>
            </a:r>
            <a:r>
              <a:rPr lang="en-US" sz="2100" b="1" dirty="0" smtClean="0">
                <a:solidFill>
                  <a:srgbClr val="0033CC"/>
                </a:solidFill>
              </a:rPr>
              <a:t> </a:t>
            </a:r>
            <a:r>
              <a:rPr lang="en-US" sz="2100" b="1" dirty="0" err="1" smtClean="0">
                <a:solidFill>
                  <a:srgbClr val="0033CC"/>
                </a:solidFill>
              </a:rPr>
              <a:t>đoạn</a:t>
            </a:r>
            <a:r>
              <a:rPr lang="en-US" sz="2100" b="1" dirty="0" smtClean="0">
                <a:solidFill>
                  <a:srgbClr val="0033CC"/>
                </a:solidFill>
              </a:rPr>
              <a:t> </a:t>
            </a:r>
            <a:r>
              <a:rPr lang="en-US" sz="2100" b="1" dirty="0" err="1" smtClean="0">
                <a:solidFill>
                  <a:srgbClr val="0033CC"/>
                </a:solidFill>
              </a:rPr>
              <a:t>văn</a:t>
            </a:r>
            <a:r>
              <a:rPr lang="en-US" sz="2100" b="1" dirty="0" smtClean="0">
                <a:solidFill>
                  <a:srgbClr val="0033CC"/>
                </a:solidFill>
              </a:rPr>
              <a:t> T-P-H </a:t>
            </a:r>
            <a:r>
              <a:rPr lang="en-US" sz="2100" b="1" dirty="0" err="1" smtClean="0">
                <a:solidFill>
                  <a:srgbClr val="0033CC"/>
                </a:solidFill>
              </a:rPr>
              <a:t>trong</a:t>
            </a:r>
            <a:r>
              <a:rPr lang="en-US" sz="2100" b="1" dirty="0" smtClean="0">
                <a:solidFill>
                  <a:srgbClr val="0033CC"/>
                </a:solidFill>
              </a:rPr>
              <a:t> </a:t>
            </a:r>
            <a:r>
              <a:rPr lang="en-US" sz="2100" b="1" dirty="0" err="1" smtClean="0">
                <a:solidFill>
                  <a:srgbClr val="0033CC"/>
                </a:solidFill>
              </a:rPr>
              <a:t>đó</a:t>
            </a:r>
            <a:r>
              <a:rPr lang="en-US" sz="2100" b="1" dirty="0" smtClean="0">
                <a:solidFill>
                  <a:srgbClr val="0033CC"/>
                </a:solidFill>
              </a:rPr>
              <a:t> </a:t>
            </a:r>
            <a:r>
              <a:rPr lang="en-US" sz="2100" b="1" dirty="0" err="1" smtClean="0">
                <a:solidFill>
                  <a:srgbClr val="0033CC"/>
                </a:solidFill>
              </a:rPr>
              <a:t>có</a:t>
            </a:r>
            <a:r>
              <a:rPr lang="en-US" sz="2100" b="1" dirty="0" smtClean="0">
                <a:solidFill>
                  <a:srgbClr val="0033CC"/>
                </a:solidFill>
              </a:rPr>
              <a:t> 1 </a:t>
            </a:r>
            <a:r>
              <a:rPr lang="en-US" sz="2100" b="1" dirty="0" err="1" smtClean="0">
                <a:solidFill>
                  <a:srgbClr val="0033CC"/>
                </a:solidFill>
              </a:rPr>
              <a:t>câu</a:t>
            </a:r>
            <a:r>
              <a:rPr lang="en-US" sz="2100" b="1" dirty="0" smtClean="0">
                <a:solidFill>
                  <a:srgbClr val="0033CC"/>
                </a:solidFill>
              </a:rPr>
              <a:t> </a:t>
            </a:r>
            <a:r>
              <a:rPr lang="en-US" sz="2100" b="1" dirty="0" err="1" smtClean="0">
                <a:solidFill>
                  <a:srgbClr val="0033CC"/>
                </a:solidFill>
              </a:rPr>
              <a:t>phủ</a:t>
            </a:r>
            <a:r>
              <a:rPr lang="en-US" sz="2100" b="1" dirty="0" smtClean="0">
                <a:solidFill>
                  <a:srgbClr val="0033CC"/>
                </a:solidFill>
              </a:rPr>
              <a:t> </a:t>
            </a:r>
            <a:r>
              <a:rPr lang="en-US" sz="2100" b="1" dirty="0" err="1" smtClean="0">
                <a:solidFill>
                  <a:srgbClr val="0033CC"/>
                </a:solidFill>
              </a:rPr>
              <a:t>định</a:t>
            </a:r>
            <a:r>
              <a:rPr lang="en-US" sz="2100" b="1" dirty="0" smtClean="0">
                <a:solidFill>
                  <a:srgbClr val="0033CC"/>
                </a:solidFill>
              </a:rPr>
              <a:t> </a:t>
            </a:r>
            <a:r>
              <a:rPr lang="en-US" sz="2100" b="1" dirty="0" err="1" smtClean="0">
                <a:solidFill>
                  <a:srgbClr val="0033CC"/>
                </a:solidFill>
              </a:rPr>
              <a:t>và</a:t>
            </a:r>
            <a:r>
              <a:rPr lang="en-US" sz="2100" b="1" dirty="0" smtClean="0">
                <a:solidFill>
                  <a:srgbClr val="0033CC"/>
                </a:solidFill>
              </a:rPr>
              <a:t> 1 </a:t>
            </a:r>
            <a:r>
              <a:rPr lang="en-US" sz="2100" b="1" dirty="0" err="1" smtClean="0">
                <a:solidFill>
                  <a:srgbClr val="0033CC"/>
                </a:solidFill>
              </a:rPr>
              <a:t>thành</a:t>
            </a:r>
            <a:r>
              <a:rPr lang="en-US" sz="2100" b="1" dirty="0" smtClean="0">
                <a:solidFill>
                  <a:srgbClr val="0033CC"/>
                </a:solidFill>
              </a:rPr>
              <a:t> </a:t>
            </a:r>
            <a:r>
              <a:rPr lang="en-US" sz="2100" b="1" dirty="0" err="1" smtClean="0">
                <a:solidFill>
                  <a:srgbClr val="0033CC"/>
                </a:solidFill>
              </a:rPr>
              <a:t>phần</a:t>
            </a:r>
            <a:r>
              <a:rPr lang="en-US" sz="2100" b="1" dirty="0" smtClean="0">
                <a:solidFill>
                  <a:srgbClr val="0033CC"/>
                </a:solidFill>
              </a:rPr>
              <a:t> </a:t>
            </a:r>
            <a:r>
              <a:rPr lang="en-US" sz="2100" b="1" dirty="0" err="1" smtClean="0">
                <a:solidFill>
                  <a:srgbClr val="0033CC"/>
                </a:solidFill>
              </a:rPr>
              <a:t>phụ</a:t>
            </a:r>
            <a:r>
              <a:rPr lang="en-US" sz="2100" b="1" dirty="0" smtClean="0">
                <a:solidFill>
                  <a:srgbClr val="0033CC"/>
                </a:solidFill>
              </a:rPr>
              <a:t> </a:t>
            </a:r>
            <a:r>
              <a:rPr lang="en-US" sz="2100" b="1" dirty="0" err="1" smtClean="0">
                <a:solidFill>
                  <a:srgbClr val="0033CC"/>
                </a:solidFill>
              </a:rPr>
              <a:t>chú</a:t>
            </a:r>
            <a:r>
              <a:rPr lang="en-US" sz="2100" b="1" dirty="0" smtClean="0">
                <a:solidFill>
                  <a:srgbClr val="0033CC"/>
                </a:solidFill>
              </a:rPr>
              <a:t> </a:t>
            </a:r>
            <a:r>
              <a:rPr lang="en-US" sz="2100" b="1" dirty="0" err="1" smtClean="0">
                <a:solidFill>
                  <a:srgbClr val="0033CC"/>
                </a:solidFill>
              </a:rPr>
              <a:t>để</a:t>
            </a:r>
            <a:r>
              <a:rPr lang="en-US" sz="2100" b="1" dirty="0" smtClean="0">
                <a:solidFill>
                  <a:srgbClr val="0033CC"/>
                </a:solidFill>
              </a:rPr>
              <a:t> </a:t>
            </a:r>
            <a:r>
              <a:rPr lang="en-US" sz="2100" b="1" dirty="0" err="1" smtClean="0">
                <a:solidFill>
                  <a:srgbClr val="0033CC"/>
                </a:solidFill>
              </a:rPr>
              <a:t>làm</a:t>
            </a:r>
            <a:r>
              <a:rPr lang="en-US" sz="2100" b="1" dirty="0" smtClean="0">
                <a:solidFill>
                  <a:srgbClr val="0033CC"/>
                </a:solidFill>
              </a:rPr>
              <a:t> </a:t>
            </a:r>
            <a:r>
              <a:rPr lang="en-US" sz="2100" b="1" dirty="0" err="1" smtClean="0">
                <a:solidFill>
                  <a:srgbClr val="0033CC"/>
                </a:solidFill>
              </a:rPr>
              <a:t>rõ</a:t>
            </a:r>
            <a:r>
              <a:rPr lang="en-US" sz="2100" b="1" dirty="0" smtClean="0">
                <a:solidFill>
                  <a:srgbClr val="0033CC"/>
                </a:solidFill>
              </a:rPr>
              <a:t> </a:t>
            </a:r>
            <a:r>
              <a:rPr lang="en-US" sz="2100" b="1" dirty="0" err="1" smtClean="0">
                <a:solidFill>
                  <a:srgbClr val="0033CC"/>
                </a:solidFill>
              </a:rPr>
              <a:t>câu</a:t>
            </a:r>
            <a:r>
              <a:rPr lang="en-US" sz="2100" b="1" dirty="0" smtClean="0">
                <a:solidFill>
                  <a:srgbClr val="0033CC"/>
                </a:solidFill>
              </a:rPr>
              <a:t> </a:t>
            </a:r>
            <a:r>
              <a:rPr lang="en-US" sz="2100" b="1" dirty="0" err="1" smtClean="0">
                <a:solidFill>
                  <a:srgbClr val="0033CC"/>
                </a:solidFill>
              </a:rPr>
              <a:t>chủ</a:t>
            </a:r>
            <a:r>
              <a:rPr lang="en-US" sz="2100" b="1" dirty="0" smtClean="0">
                <a:solidFill>
                  <a:srgbClr val="0033CC"/>
                </a:solidFill>
              </a:rPr>
              <a:t> </a:t>
            </a:r>
            <a:r>
              <a:rPr lang="en-US" sz="2100" b="1" dirty="0" err="1" smtClean="0">
                <a:solidFill>
                  <a:srgbClr val="0033CC"/>
                </a:solidFill>
              </a:rPr>
              <a:t>đề</a:t>
            </a:r>
            <a:r>
              <a:rPr lang="en-US" sz="2100" b="1" dirty="0" smtClean="0">
                <a:solidFill>
                  <a:srgbClr val="0033CC"/>
                </a:solidFill>
              </a:rPr>
              <a:t> </a:t>
            </a:r>
            <a:r>
              <a:rPr lang="en-US" sz="2100" b="1" dirty="0" err="1" smtClean="0">
                <a:solidFill>
                  <a:srgbClr val="0033CC"/>
                </a:solidFill>
              </a:rPr>
              <a:t>trên</a:t>
            </a:r>
            <a:r>
              <a:rPr lang="en-US" sz="2100" b="1" dirty="0" smtClean="0">
                <a:solidFill>
                  <a:srgbClr val="0033CC"/>
                </a:solidFill>
              </a:rPr>
              <a:t> (</a:t>
            </a:r>
            <a:r>
              <a:rPr lang="en-US" sz="2100" b="1" dirty="0" err="1" smtClean="0">
                <a:solidFill>
                  <a:srgbClr val="0033CC"/>
                </a:solidFill>
              </a:rPr>
              <a:t>gạch</a:t>
            </a:r>
            <a:r>
              <a:rPr lang="en-US" sz="2100" b="1" dirty="0" smtClean="0">
                <a:solidFill>
                  <a:srgbClr val="0033CC"/>
                </a:solidFill>
              </a:rPr>
              <a:t> </a:t>
            </a:r>
            <a:r>
              <a:rPr lang="en-US" sz="2100" b="1" dirty="0" err="1" smtClean="0">
                <a:solidFill>
                  <a:srgbClr val="0033CC"/>
                </a:solidFill>
              </a:rPr>
              <a:t>dưới</a:t>
            </a:r>
            <a:r>
              <a:rPr lang="en-US" sz="2100" b="1" dirty="0" smtClean="0">
                <a:solidFill>
                  <a:srgbClr val="0033CC"/>
                </a:solidFill>
              </a:rPr>
              <a:t> </a:t>
            </a:r>
            <a:r>
              <a:rPr lang="en-US" sz="2100" b="1" dirty="0" err="1" smtClean="0">
                <a:solidFill>
                  <a:srgbClr val="0033CC"/>
                </a:solidFill>
              </a:rPr>
              <a:t>phủ</a:t>
            </a:r>
            <a:r>
              <a:rPr lang="en-US" sz="2100" b="1" dirty="0" smtClean="0">
                <a:solidFill>
                  <a:srgbClr val="0033CC"/>
                </a:solidFill>
              </a:rPr>
              <a:t> </a:t>
            </a:r>
            <a:r>
              <a:rPr lang="en-US" sz="2100" b="1" dirty="0" err="1" smtClean="0">
                <a:solidFill>
                  <a:srgbClr val="0033CC"/>
                </a:solidFill>
              </a:rPr>
              <a:t>định</a:t>
            </a:r>
            <a:r>
              <a:rPr lang="en-US" sz="2100" b="1" dirty="0" smtClean="0">
                <a:solidFill>
                  <a:srgbClr val="0033CC"/>
                </a:solidFill>
              </a:rPr>
              <a:t> </a:t>
            </a:r>
            <a:r>
              <a:rPr lang="en-US" sz="2100" b="1" dirty="0" err="1" smtClean="0">
                <a:solidFill>
                  <a:srgbClr val="0033CC"/>
                </a:solidFill>
              </a:rPr>
              <a:t>và</a:t>
            </a:r>
            <a:r>
              <a:rPr lang="en-US" sz="2100" b="1" dirty="0" smtClean="0">
                <a:solidFill>
                  <a:srgbClr val="0033CC"/>
                </a:solidFill>
              </a:rPr>
              <a:t> </a:t>
            </a:r>
            <a:r>
              <a:rPr lang="en-US" sz="2100" b="1" dirty="0" err="1" smtClean="0">
                <a:solidFill>
                  <a:srgbClr val="0033CC"/>
                </a:solidFill>
              </a:rPr>
              <a:t>từ</a:t>
            </a:r>
            <a:r>
              <a:rPr lang="en-US" sz="2100" b="1" dirty="0" smtClean="0">
                <a:solidFill>
                  <a:srgbClr val="0033CC"/>
                </a:solidFill>
              </a:rPr>
              <a:t> </a:t>
            </a:r>
            <a:r>
              <a:rPr lang="en-US" sz="2100" b="1" dirty="0" err="1" smtClean="0">
                <a:solidFill>
                  <a:srgbClr val="0033CC"/>
                </a:solidFill>
              </a:rPr>
              <a:t>ngữ</a:t>
            </a:r>
            <a:r>
              <a:rPr lang="en-US" sz="2100" b="1" dirty="0" smtClean="0">
                <a:solidFill>
                  <a:srgbClr val="0033CC"/>
                </a:solidFill>
              </a:rPr>
              <a:t> </a:t>
            </a:r>
            <a:r>
              <a:rPr lang="en-US" sz="2100" b="1" dirty="0" err="1" smtClean="0">
                <a:solidFill>
                  <a:srgbClr val="0033CC"/>
                </a:solidFill>
              </a:rPr>
              <a:t>làm</a:t>
            </a:r>
            <a:r>
              <a:rPr lang="en-US" sz="2100" b="1" dirty="0" smtClean="0">
                <a:solidFill>
                  <a:srgbClr val="0033CC"/>
                </a:solidFill>
              </a:rPr>
              <a:t> </a:t>
            </a:r>
            <a:r>
              <a:rPr lang="en-US" sz="2100" b="1" dirty="0" err="1" smtClean="0">
                <a:solidFill>
                  <a:srgbClr val="0033CC"/>
                </a:solidFill>
              </a:rPr>
              <a:t>thành</a:t>
            </a:r>
            <a:r>
              <a:rPr lang="en-US" sz="2100" b="1" dirty="0" smtClean="0">
                <a:solidFill>
                  <a:srgbClr val="0033CC"/>
                </a:solidFill>
              </a:rPr>
              <a:t> </a:t>
            </a:r>
            <a:r>
              <a:rPr lang="en-US" sz="2100" b="1" dirty="0" err="1" smtClean="0">
                <a:solidFill>
                  <a:srgbClr val="0033CC"/>
                </a:solidFill>
              </a:rPr>
              <a:t>phần</a:t>
            </a:r>
            <a:r>
              <a:rPr lang="en-US" sz="2100" b="1" dirty="0" smtClean="0">
                <a:solidFill>
                  <a:srgbClr val="0033CC"/>
                </a:solidFill>
              </a:rPr>
              <a:t> </a:t>
            </a:r>
            <a:r>
              <a:rPr lang="en-US" sz="2100" b="1" dirty="0" err="1" smtClean="0">
                <a:solidFill>
                  <a:srgbClr val="0033CC"/>
                </a:solidFill>
              </a:rPr>
              <a:t>phụ</a:t>
            </a:r>
            <a:r>
              <a:rPr lang="en-US" sz="2100" b="1" dirty="0" smtClean="0">
                <a:solidFill>
                  <a:srgbClr val="0033CC"/>
                </a:solidFill>
              </a:rPr>
              <a:t> </a:t>
            </a:r>
            <a:r>
              <a:rPr lang="en-US" sz="2100" b="1" dirty="0" err="1" smtClean="0">
                <a:solidFill>
                  <a:srgbClr val="0033CC"/>
                </a:solidFill>
              </a:rPr>
              <a:t>chú</a:t>
            </a:r>
            <a:r>
              <a:rPr lang="en-US" sz="2100" b="1" dirty="0" smtClean="0">
                <a:solidFill>
                  <a:srgbClr val="0033CC"/>
                </a:solidFill>
              </a:rPr>
              <a:t>).</a:t>
            </a:r>
          </a:p>
        </p:txBody>
      </p:sp>
      <p:sp>
        <p:nvSpPr>
          <p:cNvPr id="20" name="Rectangle 19"/>
          <p:cNvSpPr/>
          <p:nvPr/>
        </p:nvSpPr>
        <p:spPr>
          <a:xfrm>
            <a:off x="76200" y="4953000"/>
            <a:ext cx="8915400" cy="1384995"/>
          </a:xfrm>
          <a:prstGeom prst="rect">
            <a:avLst/>
          </a:prstGeom>
          <a:solidFill>
            <a:srgbClr val="CCECFF"/>
          </a:solidFill>
          <a:ln w="12700">
            <a:solidFill>
              <a:srgbClr val="0033CC"/>
            </a:solidFill>
          </a:ln>
        </p:spPr>
        <p:txBody>
          <a:bodyPr wrap="square">
            <a:spAutoFit/>
          </a:bodyPr>
          <a:lstStyle/>
          <a:p>
            <a:pPr algn="just">
              <a:defRPr/>
            </a:pPr>
            <a:r>
              <a:rPr lang="en-US" sz="2100" b="1" dirty="0" smtClean="0">
                <a:solidFill>
                  <a:srgbClr val="FF0000"/>
                </a:solidFill>
              </a:rPr>
              <a:t>3. </a:t>
            </a:r>
            <a:r>
              <a:rPr lang="en-US" sz="2100" b="1" dirty="0" err="1" smtClean="0">
                <a:ln w="11430"/>
                <a:solidFill>
                  <a:srgbClr val="0033CC"/>
                </a:solidFill>
              </a:rPr>
              <a:t>Viết</a:t>
            </a:r>
            <a:r>
              <a:rPr lang="en-US" sz="2100" b="1" dirty="0" smtClean="0">
                <a:ln w="11430"/>
                <a:solidFill>
                  <a:srgbClr val="0033CC"/>
                </a:solidFill>
              </a:rPr>
              <a:t> </a:t>
            </a:r>
            <a:r>
              <a:rPr lang="en-US" sz="2100" b="1" dirty="0" err="1" smtClean="0">
                <a:ln w="11430"/>
                <a:solidFill>
                  <a:srgbClr val="0033CC"/>
                </a:solidFill>
              </a:rPr>
              <a:t>đoạn</a:t>
            </a:r>
            <a:r>
              <a:rPr lang="en-US" sz="2100" b="1" dirty="0" smtClean="0">
                <a:ln w="11430"/>
                <a:solidFill>
                  <a:srgbClr val="0033CC"/>
                </a:solidFill>
              </a:rPr>
              <a:t> </a:t>
            </a:r>
            <a:r>
              <a:rPr lang="en-US" sz="2100" b="1" dirty="0" err="1" smtClean="0">
                <a:ln w="11430"/>
                <a:solidFill>
                  <a:srgbClr val="0033CC"/>
                </a:solidFill>
              </a:rPr>
              <a:t>văn</a:t>
            </a:r>
            <a:r>
              <a:rPr lang="en-US" sz="2100" b="1" dirty="0" smtClean="0">
                <a:ln w="11430"/>
                <a:solidFill>
                  <a:srgbClr val="0033CC"/>
                </a:solidFill>
              </a:rPr>
              <a:t> </a:t>
            </a:r>
            <a:r>
              <a:rPr lang="en-US" sz="2100" b="1" dirty="0" err="1" smtClean="0">
                <a:ln w="11430"/>
                <a:solidFill>
                  <a:srgbClr val="0033CC"/>
                </a:solidFill>
              </a:rPr>
              <a:t>Tổng</a:t>
            </a:r>
            <a:r>
              <a:rPr lang="en-US" sz="2100" b="1" dirty="0" smtClean="0">
                <a:ln w="11430"/>
                <a:solidFill>
                  <a:srgbClr val="0033CC"/>
                </a:solidFill>
              </a:rPr>
              <a:t> </a:t>
            </a:r>
            <a:r>
              <a:rPr lang="en-US" sz="2100" b="1" dirty="0" err="1" smtClean="0">
                <a:ln w="11430"/>
                <a:solidFill>
                  <a:srgbClr val="0033CC"/>
                </a:solidFill>
              </a:rPr>
              <a:t>hợp</a:t>
            </a:r>
            <a:r>
              <a:rPr lang="en-US" sz="2100" b="1" dirty="0" smtClean="0">
                <a:ln w="11430"/>
                <a:solidFill>
                  <a:srgbClr val="0033CC"/>
                </a:solidFill>
              </a:rPr>
              <a:t> – </a:t>
            </a:r>
            <a:r>
              <a:rPr lang="en-US" sz="2100" b="1" dirty="0" err="1" smtClean="0">
                <a:ln w="11430"/>
                <a:solidFill>
                  <a:srgbClr val="0033CC"/>
                </a:solidFill>
              </a:rPr>
              <a:t>phân</a:t>
            </a:r>
            <a:r>
              <a:rPr lang="en-US" sz="2100" b="1" dirty="0" smtClean="0">
                <a:ln w="11430"/>
                <a:solidFill>
                  <a:srgbClr val="0033CC"/>
                </a:solidFill>
              </a:rPr>
              <a:t> </a:t>
            </a:r>
            <a:r>
              <a:rPr lang="en-US" sz="2100" b="1" dirty="0" err="1" smtClean="0">
                <a:ln w="11430"/>
                <a:solidFill>
                  <a:srgbClr val="0033CC"/>
                </a:solidFill>
              </a:rPr>
              <a:t>tích</a:t>
            </a:r>
            <a:r>
              <a:rPr lang="en-US" sz="2100" b="1" dirty="0" smtClean="0">
                <a:ln w="11430"/>
                <a:solidFill>
                  <a:srgbClr val="0033CC"/>
                </a:solidFill>
              </a:rPr>
              <a:t> – </a:t>
            </a:r>
            <a:r>
              <a:rPr lang="en-US" sz="2100" b="1" dirty="0" err="1" smtClean="0">
                <a:ln w="11430"/>
                <a:solidFill>
                  <a:srgbClr val="0033CC"/>
                </a:solidFill>
              </a:rPr>
              <a:t>tổng</a:t>
            </a:r>
            <a:r>
              <a:rPr lang="en-US" sz="2100" b="1" dirty="0" smtClean="0">
                <a:ln w="11430"/>
                <a:solidFill>
                  <a:srgbClr val="0033CC"/>
                </a:solidFill>
              </a:rPr>
              <a:t> </a:t>
            </a:r>
            <a:r>
              <a:rPr lang="en-US" sz="2100" b="1" dirty="0" err="1" smtClean="0">
                <a:ln w="11430"/>
                <a:solidFill>
                  <a:srgbClr val="0033CC"/>
                </a:solidFill>
              </a:rPr>
              <a:t>hợp</a:t>
            </a:r>
            <a:r>
              <a:rPr lang="en-US" sz="2100" b="1" dirty="0" smtClean="0">
                <a:ln w="11430"/>
                <a:solidFill>
                  <a:srgbClr val="0033CC"/>
                </a:solidFill>
              </a:rPr>
              <a:t> </a:t>
            </a:r>
            <a:r>
              <a:rPr lang="en-US" sz="2100" b="1" dirty="0" err="1" smtClean="0">
                <a:ln w="11430"/>
                <a:solidFill>
                  <a:srgbClr val="0033CC"/>
                </a:solidFill>
              </a:rPr>
              <a:t>khoảng</a:t>
            </a:r>
            <a:r>
              <a:rPr lang="en-US" sz="2100" b="1" dirty="0" smtClean="0">
                <a:ln w="11430"/>
                <a:solidFill>
                  <a:srgbClr val="0033CC"/>
                </a:solidFill>
              </a:rPr>
              <a:t> 12 </a:t>
            </a:r>
            <a:r>
              <a:rPr lang="en-US" sz="2100" b="1" dirty="0" err="1" smtClean="0">
                <a:ln w="11430"/>
                <a:solidFill>
                  <a:srgbClr val="0033CC"/>
                </a:solidFill>
              </a:rPr>
              <a:t>câu</a:t>
            </a:r>
            <a:r>
              <a:rPr lang="en-US" sz="2100" b="1" dirty="0" smtClean="0">
                <a:ln w="11430"/>
                <a:solidFill>
                  <a:srgbClr val="0033CC"/>
                </a:solidFill>
              </a:rPr>
              <a:t> </a:t>
            </a:r>
            <a:r>
              <a:rPr lang="en-US" sz="2100" b="1" dirty="0" err="1" smtClean="0">
                <a:ln w="11430"/>
                <a:solidFill>
                  <a:srgbClr val="0033CC"/>
                </a:solidFill>
              </a:rPr>
              <a:t>nêu</a:t>
            </a:r>
            <a:r>
              <a:rPr lang="en-US" sz="2100" b="1" dirty="0" smtClean="0">
                <a:ln w="11430"/>
                <a:solidFill>
                  <a:srgbClr val="0033CC"/>
                </a:solidFill>
              </a:rPr>
              <a:t> </a:t>
            </a:r>
            <a:r>
              <a:rPr lang="en-US" sz="2100" b="1" dirty="0" err="1" smtClean="0">
                <a:ln w="11430"/>
                <a:solidFill>
                  <a:srgbClr val="0033CC"/>
                </a:solidFill>
              </a:rPr>
              <a:t>cảm</a:t>
            </a:r>
            <a:r>
              <a:rPr lang="en-US" sz="2100" b="1" dirty="0" smtClean="0">
                <a:ln w="11430"/>
                <a:solidFill>
                  <a:srgbClr val="0033CC"/>
                </a:solidFill>
              </a:rPr>
              <a:t> </a:t>
            </a:r>
            <a:r>
              <a:rPr lang="en-US" sz="2100" b="1" dirty="0" err="1" smtClean="0">
                <a:ln w="11430"/>
                <a:solidFill>
                  <a:srgbClr val="0033CC"/>
                </a:solidFill>
              </a:rPr>
              <a:t>nhận</a:t>
            </a:r>
            <a:r>
              <a:rPr lang="en-US" sz="2100" b="1" dirty="0" smtClean="0">
                <a:ln w="11430"/>
                <a:solidFill>
                  <a:srgbClr val="0033CC"/>
                </a:solidFill>
              </a:rPr>
              <a:t> </a:t>
            </a:r>
            <a:r>
              <a:rPr lang="en-US" sz="2100" b="1" dirty="0" err="1" smtClean="0">
                <a:ln w="11430"/>
                <a:solidFill>
                  <a:srgbClr val="0033CC"/>
                </a:solidFill>
              </a:rPr>
              <a:t>của</a:t>
            </a:r>
            <a:r>
              <a:rPr lang="en-US" sz="2100" b="1" dirty="0" smtClean="0">
                <a:ln w="11430"/>
                <a:solidFill>
                  <a:srgbClr val="0033CC"/>
                </a:solidFill>
              </a:rPr>
              <a:t> </a:t>
            </a:r>
            <a:r>
              <a:rPr lang="en-US" sz="2100" b="1" dirty="0" err="1" smtClean="0">
                <a:ln w="11430"/>
                <a:solidFill>
                  <a:srgbClr val="0033CC"/>
                </a:solidFill>
              </a:rPr>
              <a:t>em</a:t>
            </a:r>
            <a:r>
              <a:rPr lang="en-US" sz="2100" b="1" dirty="0" smtClean="0">
                <a:ln w="11430"/>
                <a:solidFill>
                  <a:srgbClr val="0033CC"/>
                </a:solidFill>
              </a:rPr>
              <a:t> </a:t>
            </a:r>
            <a:r>
              <a:rPr lang="en-US" sz="2100" b="1" dirty="0" err="1" smtClean="0">
                <a:ln w="11430"/>
                <a:solidFill>
                  <a:srgbClr val="0033CC"/>
                </a:solidFill>
              </a:rPr>
              <a:t>về</a:t>
            </a:r>
            <a:r>
              <a:rPr lang="en-US" sz="2100" b="1" dirty="0" smtClean="0">
                <a:ln w="11430"/>
                <a:solidFill>
                  <a:srgbClr val="0033CC"/>
                </a:solidFill>
              </a:rPr>
              <a:t> </a:t>
            </a:r>
            <a:r>
              <a:rPr lang="en-US" sz="2100" b="1" dirty="0" err="1" smtClean="0">
                <a:ln w="11430"/>
                <a:solidFill>
                  <a:srgbClr val="0033CC"/>
                </a:solidFill>
              </a:rPr>
              <a:t>khổ</a:t>
            </a:r>
            <a:r>
              <a:rPr lang="en-US" sz="2100" b="1" dirty="0" smtClean="0">
                <a:ln w="11430"/>
                <a:solidFill>
                  <a:srgbClr val="0033CC"/>
                </a:solidFill>
              </a:rPr>
              <a:t> </a:t>
            </a:r>
            <a:r>
              <a:rPr lang="en-US" sz="2100" b="1" dirty="0" err="1" smtClean="0">
                <a:ln w="11430"/>
                <a:solidFill>
                  <a:srgbClr val="0033CC"/>
                </a:solidFill>
              </a:rPr>
              <a:t>cuối</a:t>
            </a:r>
            <a:r>
              <a:rPr lang="en-US" sz="2100" b="1" dirty="0" smtClean="0">
                <a:ln w="11430"/>
                <a:solidFill>
                  <a:srgbClr val="0033CC"/>
                </a:solidFill>
              </a:rPr>
              <a:t> </a:t>
            </a:r>
            <a:r>
              <a:rPr lang="en-US" sz="2100" b="1" dirty="0" err="1" smtClean="0">
                <a:ln w="11430"/>
                <a:solidFill>
                  <a:srgbClr val="0033CC"/>
                </a:solidFill>
              </a:rPr>
              <a:t>của</a:t>
            </a:r>
            <a:r>
              <a:rPr lang="en-US" sz="2100" b="1" dirty="0" smtClean="0">
                <a:ln w="11430"/>
                <a:solidFill>
                  <a:srgbClr val="0033CC"/>
                </a:solidFill>
              </a:rPr>
              <a:t> </a:t>
            </a:r>
            <a:r>
              <a:rPr lang="en-US" sz="2100" b="1" dirty="0" err="1" smtClean="0">
                <a:ln w="11430"/>
                <a:solidFill>
                  <a:srgbClr val="0033CC"/>
                </a:solidFill>
              </a:rPr>
              <a:t>bài</a:t>
            </a:r>
            <a:r>
              <a:rPr lang="en-US" sz="2100" b="1" dirty="0" smtClean="0">
                <a:ln w="11430"/>
                <a:solidFill>
                  <a:srgbClr val="0033CC"/>
                </a:solidFill>
              </a:rPr>
              <a:t> </a:t>
            </a:r>
            <a:r>
              <a:rPr lang="en-US" sz="2100" b="1" dirty="0" err="1" smtClean="0">
                <a:ln w="11430"/>
                <a:solidFill>
                  <a:srgbClr val="0033CC"/>
                </a:solidFill>
              </a:rPr>
              <a:t>thơ</a:t>
            </a:r>
            <a:r>
              <a:rPr lang="en-US" sz="2100" b="1" dirty="0" smtClean="0">
                <a:ln w="11430"/>
                <a:solidFill>
                  <a:srgbClr val="0033CC"/>
                </a:solidFill>
              </a:rPr>
              <a:t> “</a:t>
            </a:r>
            <a:r>
              <a:rPr lang="en-US" sz="2100" b="1" dirty="0" err="1" smtClean="0">
                <a:ln w="11430"/>
                <a:solidFill>
                  <a:srgbClr val="0033CC"/>
                </a:solidFill>
              </a:rPr>
              <a:t>Viếng</a:t>
            </a:r>
            <a:r>
              <a:rPr lang="en-US" sz="2100" b="1" dirty="0" smtClean="0">
                <a:ln w="11430"/>
                <a:solidFill>
                  <a:srgbClr val="0033CC"/>
                </a:solidFill>
              </a:rPr>
              <a:t> </a:t>
            </a:r>
            <a:r>
              <a:rPr lang="en-US" sz="2100" b="1" dirty="0" err="1" smtClean="0">
                <a:ln w="11430"/>
                <a:solidFill>
                  <a:srgbClr val="0033CC"/>
                </a:solidFill>
              </a:rPr>
              <a:t>lăng</a:t>
            </a:r>
            <a:r>
              <a:rPr lang="en-US" sz="2100" b="1" dirty="0" smtClean="0">
                <a:ln w="11430"/>
                <a:solidFill>
                  <a:srgbClr val="0033CC"/>
                </a:solidFill>
              </a:rPr>
              <a:t> </a:t>
            </a:r>
            <a:r>
              <a:rPr lang="en-US" sz="2100" b="1" dirty="0" err="1" smtClean="0">
                <a:ln w="11430"/>
                <a:solidFill>
                  <a:srgbClr val="0033CC"/>
                </a:solidFill>
              </a:rPr>
              <a:t>Bác</a:t>
            </a:r>
            <a:r>
              <a:rPr lang="en-US" sz="2100" b="1" dirty="0" smtClean="0">
                <a:ln w="11430"/>
                <a:solidFill>
                  <a:srgbClr val="0033CC"/>
                </a:solidFill>
              </a:rPr>
              <a:t>” </a:t>
            </a:r>
            <a:r>
              <a:rPr lang="en-US" sz="2100" b="1" dirty="0" err="1" smtClean="0">
                <a:ln w="11430"/>
                <a:solidFill>
                  <a:srgbClr val="0033CC"/>
                </a:solidFill>
              </a:rPr>
              <a:t>trong</a:t>
            </a:r>
            <a:r>
              <a:rPr lang="en-US" sz="2100" b="1" dirty="0" smtClean="0">
                <a:ln w="11430"/>
                <a:solidFill>
                  <a:srgbClr val="0033CC"/>
                </a:solidFill>
              </a:rPr>
              <a:t> </a:t>
            </a:r>
            <a:r>
              <a:rPr lang="en-US" sz="2100" b="1" dirty="0" err="1" smtClean="0">
                <a:ln w="11430"/>
                <a:solidFill>
                  <a:srgbClr val="0033CC"/>
                </a:solidFill>
              </a:rPr>
              <a:t>đó</a:t>
            </a:r>
            <a:r>
              <a:rPr lang="en-US" sz="2100" b="1" dirty="0" smtClean="0">
                <a:ln w="11430"/>
                <a:solidFill>
                  <a:srgbClr val="0033CC"/>
                </a:solidFill>
              </a:rPr>
              <a:t> </a:t>
            </a:r>
            <a:r>
              <a:rPr lang="en-US" sz="2100" b="1" dirty="0" err="1" smtClean="0">
                <a:ln w="11430"/>
                <a:solidFill>
                  <a:srgbClr val="0033CC"/>
                </a:solidFill>
              </a:rPr>
              <a:t>sử</a:t>
            </a:r>
            <a:r>
              <a:rPr lang="en-US" sz="2100" b="1" dirty="0" smtClean="0">
                <a:ln w="11430"/>
                <a:solidFill>
                  <a:srgbClr val="0033CC"/>
                </a:solidFill>
              </a:rPr>
              <a:t> </a:t>
            </a:r>
            <a:r>
              <a:rPr lang="en-US" sz="2100" b="1" dirty="0" err="1" smtClean="0">
                <a:ln w="11430"/>
                <a:solidFill>
                  <a:srgbClr val="0033CC"/>
                </a:solidFill>
              </a:rPr>
              <a:t>dụng</a:t>
            </a:r>
            <a:r>
              <a:rPr lang="en-US" sz="2100" b="1" dirty="0" smtClean="0">
                <a:ln w="11430"/>
                <a:solidFill>
                  <a:srgbClr val="0033CC"/>
                </a:solidFill>
              </a:rPr>
              <a:t> </a:t>
            </a:r>
            <a:r>
              <a:rPr lang="en-US" sz="2100" b="1" dirty="0" err="1" smtClean="0">
                <a:ln w="11430"/>
                <a:solidFill>
                  <a:srgbClr val="0033CC"/>
                </a:solidFill>
              </a:rPr>
              <a:t>một</a:t>
            </a:r>
            <a:r>
              <a:rPr lang="en-US" sz="2100" b="1" dirty="0" smtClean="0">
                <a:ln w="11430"/>
                <a:solidFill>
                  <a:srgbClr val="0033CC"/>
                </a:solidFill>
              </a:rPr>
              <a:t> </a:t>
            </a:r>
            <a:r>
              <a:rPr lang="en-US" sz="2100" b="1" dirty="0" err="1" smtClean="0">
                <a:ln w="11430"/>
                <a:solidFill>
                  <a:srgbClr val="0033CC"/>
                </a:solidFill>
              </a:rPr>
              <a:t>câu</a:t>
            </a:r>
            <a:r>
              <a:rPr lang="en-US" sz="2100" b="1" dirty="0" smtClean="0">
                <a:ln w="11430"/>
                <a:solidFill>
                  <a:srgbClr val="0033CC"/>
                </a:solidFill>
              </a:rPr>
              <a:t> </a:t>
            </a:r>
            <a:r>
              <a:rPr lang="en-US" sz="2100" b="1" dirty="0" err="1" smtClean="0">
                <a:ln w="11430"/>
                <a:solidFill>
                  <a:srgbClr val="0033CC"/>
                </a:solidFill>
              </a:rPr>
              <a:t>phủ</a:t>
            </a:r>
            <a:r>
              <a:rPr lang="en-US" sz="2100" b="1" dirty="0" smtClean="0">
                <a:ln w="11430"/>
                <a:solidFill>
                  <a:srgbClr val="0033CC"/>
                </a:solidFill>
              </a:rPr>
              <a:t> </a:t>
            </a:r>
            <a:r>
              <a:rPr lang="en-US" sz="2100" b="1" dirty="0" err="1" smtClean="0">
                <a:ln w="11430"/>
                <a:solidFill>
                  <a:srgbClr val="0033CC"/>
                </a:solidFill>
              </a:rPr>
              <a:t>định</a:t>
            </a:r>
            <a:r>
              <a:rPr lang="en-US" sz="2100" b="1" dirty="0" smtClean="0">
                <a:ln w="11430"/>
                <a:solidFill>
                  <a:srgbClr val="0033CC"/>
                </a:solidFill>
              </a:rPr>
              <a:t> </a:t>
            </a:r>
            <a:r>
              <a:rPr lang="en-US" sz="2100" b="1" dirty="0" err="1" smtClean="0">
                <a:ln w="11430"/>
                <a:solidFill>
                  <a:srgbClr val="0033CC"/>
                </a:solidFill>
              </a:rPr>
              <a:t>và</a:t>
            </a:r>
            <a:r>
              <a:rPr lang="en-US" sz="2100" b="1" dirty="0" smtClean="0">
                <a:ln w="11430"/>
                <a:solidFill>
                  <a:srgbClr val="0033CC"/>
                </a:solidFill>
              </a:rPr>
              <a:t> </a:t>
            </a:r>
            <a:r>
              <a:rPr lang="en-US" sz="2100" b="1" dirty="0" err="1" smtClean="0">
                <a:ln w="11430"/>
                <a:solidFill>
                  <a:srgbClr val="0033CC"/>
                </a:solidFill>
              </a:rPr>
              <a:t>một</a:t>
            </a:r>
            <a:r>
              <a:rPr lang="en-US" sz="2100" b="1" dirty="0" smtClean="0">
                <a:ln w="11430"/>
                <a:solidFill>
                  <a:srgbClr val="0033CC"/>
                </a:solidFill>
              </a:rPr>
              <a:t> </a:t>
            </a:r>
            <a:r>
              <a:rPr lang="en-US" sz="2100" b="1" dirty="0" err="1" smtClean="0">
                <a:ln w="11430"/>
                <a:solidFill>
                  <a:srgbClr val="0033CC"/>
                </a:solidFill>
              </a:rPr>
              <a:t>thành</a:t>
            </a:r>
            <a:r>
              <a:rPr lang="en-US" sz="2100" b="1" dirty="0" smtClean="0">
                <a:ln w="11430"/>
                <a:solidFill>
                  <a:srgbClr val="0033CC"/>
                </a:solidFill>
              </a:rPr>
              <a:t> </a:t>
            </a:r>
            <a:r>
              <a:rPr lang="en-US" sz="2100" b="1" dirty="0" err="1" smtClean="0">
                <a:ln w="11430"/>
                <a:solidFill>
                  <a:srgbClr val="0033CC"/>
                </a:solidFill>
              </a:rPr>
              <a:t>phần</a:t>
            </a:r>
            <a:r>
              <a:rPr lang="en-US" sz="2100" b="1" dirty="0" smtClean="0">
                <a:ln w="11430"/>
                <a:solidFill>
                  <a:srgbClr val="0033CC"/>
                </a:solidFill>
              </a:rPr>
              <a:t> </a:t>
            </a:r>
            <a:r>
              <a:rPr lang="en-US" sz="2100" b="1" dirty="0" err="1" smtClean="0">
                <a:ln w="11430"/>
                <a:solidFill>
                  <a:srgbClr val="0033CC"/>
                </a:solidFill>
              </a:rPr>
              <a:t>phụ</a:t>
            </a:r>
            <a:r>
              <a:rPr lang="en-US" sz="2100" b="1" dirty="0" smtClean="0">
                <a:ln w="11430"/>
                <a:solidFill>
                  <a:srgbClr val="0033CC"/>
                </a:solidFill>
              </a:rPr>
              <a:t> </a:t>
            </a:r>
            <a:r>
              <a:rPr lang="en-US" sz="2100" b="1" dirty="0" err="1" smtClean="0">
                <a:ln w="11430"/>
                <a:solidFill>
                  <a:srgbClr val="0033CC"/>
                </a:solidFill>
              </a:rPr>
              <a:t>chú</a:t>
            </a:r>
            <a:r>
              <a:rPr lang="en-US" sz="2100" b="1" dirty="0" smtClean="0">
                <a:ln w="11430"/>
                <a:solidFill>
                  <a:srgbClr val="0033CC"/>
                </a:solidFill>
              </a:rPr>
              <a:t> (</a:t>
            </a:r>
            <a:r>
              <a:rPr lang="en-US" sz="2100" b="1" i="1" dirty="0" err="1" smtClean="0">
                <a:ln w="11430"/>
                <a:solidFill>
                  <a:srgbClr val="0033CC"/>
                </a:solidFill>
              </a:rPr>
              <a:t>gạch</a:t>
            </a:r>
            <a:r>
              <a:rPr lang="en-US" sz="2100" b="1" i="1" dirty="0" smtClean="0">
                <a:ln w="11430"/>
                <a:solidFill>
                  <a:srgbClr val="0033CC"/>
                </a:solidFill>
              </a:rPr>
              <a:t> </a:t>
            </a:r>
            <a:r>
              <a:rPr lang="en-US" sz="2100" b="1" i="1" dirty="0" err="1" smtClean="0">
                <a:ln w="11430"/>
                <a:solidFill>
                  <a:srgbClr val="0033CC"/>
                </a:solidFill>
              </a:rPr>
              <a:t>dưới</a:t>
            </a:r>
            <a:r>
              <a:rPr lang="en-US" sz="2100" b="1" i="1" dirty="0" smtClean="0">
                <a:ln w="11430"/>
                <a:solidFill>
                  <a:srgbClr val="0033CC"/>
                </a:solidFill>
              </a:rPr>
              <a:t> </a:t>
            </a:r>
            <a:r>
              <a:rPr lang="en-US" sz="2100" b="1" i="1" dirty="0" err="1" smtClean="0">
                <a:ln w="11430"/>
                <a:solidFill>
                  <a:srgbClr val="0033CC"/>
                </a:solidFill>
              </a:rPr>
              <a:t>câu</a:t>
            </a:r>
            <a:r>
              <a:rPr lang="en-US" sz="2100" b="1" i="1" dirty="0" smtClean="0">
                <a:ln w="11430"/>
                <a:solidFill>
                  <a:srgbClr val="0033CC"/>
                </a:solidFill>
              </a:rPr>
              <a:t> </a:t>
            </a:r>
            <a:r>
              <a:rPr lang="en-US" sz="2100" b="1" i="1" dirty="0" err="1" smtClean="0">
                <a:ln w="11430"/>
                <a:solidFill>
                  <a:srgbClr val="0033CC"/>
                </a:solidFill>
              </a:rPr>
              <a:t>phủ</a:t>
            </a:r>
            <a:r>
              <a:rPr lang="en-US" sz="2100" b="1" i="1" dirty="0" smtClean="0">
                <a:ln w="11430"/>
                <a:solidFill>
                  <a:srgbClr val="0033CC"/>
                </a:solidFill>
              </a:rPr>
              <a:t> </a:t>
            </a:r>
            <a:r>
              <a:rPr lang="en-US" sz="2100" b="1" i="1" dirty="0" err="1" smtClean="0">
                <a:ln w="11430"/>
                <a:solidFill>
                  <a:srgbClr val="0033CC"/>
                </a:solidFill>
              </a:rPr>
              <a:t>định</a:t>
            </a:r>
            <a:r>
              <a:rPr lang="en-US" sz="2100" b="1" i="1" dirty="0" smtClean="0">
                <a:ln w="11430"/>
                <a:solidFill>
                  <a:srgbClr val="0033CC"/>
                </a:solidFill>
              </a:rPr>
              <a:t> </a:t>
            </a:r>
            <a:r>
              <a:rPr lang="en-US" sz="2100" b="1" i="1" dirty="0" err="1" smtClean="0">
                <a:ln w="11430"/>
                <a:solidFill>
                  <a:srgbClr val="0033CC"/>
                </a:solidFill>
              </a:rPr>
              <a:t>và</a:t>
            </a:r>
            <a:r>
              <a:rPr lang="en-US" sz="2100" b="1" i="1" dirty="0" smtClean="0">
                <a:ln w="11430"/>
                <a:solidFill>
                  <a:srgbClr val="0033CC"/>
                </a:solidFill>
              </a:rPr>
              <a:t> </a:t>
            </a:r>
            <a:r>
              <a:rPr lang="en-US" sz="2100" b="1" i="1" dirty="0" err="1" smtClean="0">
                <a:ln w="11430"/>
                <a:solidFill>
                  <a:srgbClr val="0033CC"/>
                </a:solidFill>
              </a:rPr>
              <a:t>từ</a:t>
            </a:r>
            <a:r>
              <a:rPr lang="en-US" sz="2100" b="1" i="1" dirty="0" smtClean="0">
                <a:ln w="11430"/>
                <a:solidFill>
                  <a:srgbClr val="0033CC"/>
                </a:solidFill>
              </a:rPr>
              <a:t> </a:t>
            </a:r>
            <a:r>
              <a:rPr lang="en-US" sz="2100" b="1" i="1" dirty="0" err="1" smtClean="0">
                <a:ln w="11430"/>
                <a:solidFill>
                  <a:srgbClr val="0033CC"/>
                </a:solidFill>
              </a:rPr>
              <a:t>ngữ</a:t>
            </a:r>
            <a:r>
              <a:rPr lang="en-US" sz="2100" b="1" i="1" dirty="0" smtClean="0">
                <a:ln w="11430"/>
                <a:solidFill>
                  <a:srgbClr val="0033CC"/>
                </a:solidFill>
              </a:rPr>
              <a:t> </a:t>
            </a:r>
            <a:r>
              <a:rPr lang="en-US" sz="2100" b="1" i="1" dirty="0" err="1" smtClean="0">
                <a:ln w="11430"/>
                <a:solidFill>
                  <a:srgbClr val="0033CC"/>
                </a:solidFill>
              </a:rPr>
              <a:t>làm</a:t>
            </a:r>
            <a:r>
              <a:rPr lang="en-US" sz="2100" b="1" i="1" dirty="0" smtClean="0">
                <a:ln w="11430"/>
                <a:solidFill>
                  <a:srgbClr val="0033CC"/>
                </a:solidFill>
              </a:rPr>
              <a:t> </a:t>
            </a:r>
            <a:r>
              <a:rPr lang="en-US" sz="2100" b="1" i="1" dirty="0" err="1" smtClean="0">
                <a:ln w="11430"/>
                <a:solidFill>
                  <a:srgbClr val="0033CC"/>
                </a:solidFill>
              </a:rPr>
              <a:t>thành</a:t>
            </a:r>
            <a:r>
              <a:rPr lang="en-US" sz="2100" b="1" i="1" dirty="0" smtClean="0">
                <a:ln w="11430"/>
                <a:solidFill>
                  <a:srgbClr val="0033CC"/>
                </a:solidFill>
              </a:rPr>
              <a:t> </a:t>
            </a:r>
            <a:r>
              <a:rPr lang="en-US" sz="2100" b="1" i="1" dirty="0" err="1" smtClean="0">
                <a:ln w="11430"/>
                <a:solidFill>
                  <a:srgbClr val="0033CC"/>
                </a:solidFill>
              </a:rPr>
              <a:t>phần</a:t>
            </a:r>
            <a:r>
              <a:rPr lang="en-US" sz="2100" b="1" i="1" dirty="0" smtClean="0">
                <a:ln w="11430"/>
                <a:solidFill>
                  <a:srgbClr val="0033CC"/>
                </a:solidFill>
              </a:rPr>
              <a:t> </a:t>
            </a:r>
            <a:r>
              <a:rPr lang="en-US" sz="2100" b="1" i="1" dirty="0" err="1" smtClean="0">
                <a:ln w="11430"/>
                <a:solidFill>
                  <a:srgbClr val="0033CC"/>
                </a:solidFill>
              </a:rPr>
              <a:t>phụ</a:t>
            </a:r>
            <a:r>
              <a:rPr lang="en-US" sz="2100" b="1" i="1" dirty="0" smtClean="0">
                <a:ln w="11430"/>
                <a:solidFill>
                  <a:srgbClr val="0033CC"/>
                </a:solidFill>
              </a:rPr>
              <a:t> </a:t>
            </a:r>
            <a:r>
              <a:rPr lang="en-US" sz="2100" b="1" i="1" dirty="0" err="1" smtClean="0">
                <a:ln w="11430"/>
                <a:solidFill>
                  <a:srgbClr val="0033CC"/>
                </a:solidFill>
              </a:rPr>
              <a:t>chú</a:t>
            </a:r>
            <a:r>
              <a:rPr lang="en-US" sz="2100" b="1" i="1" dirty="0" smtClean="0">
                <a:ln w="11430"/>
                <a:solidFill>
                  <a:srgbClr val="0033CC"/>
                </a:solidFill>
              </a:rPr>
              <a:t>).</a:t>
            </a:r>
            <a:endParaRPr lang="en-US" sz="2100" b="1" i="1" dirty="0">
              <a:ln w="11430"/>
              <a:solidFill>
                <a:srgbClr val="0033CC"/>
              </a:solidFill>
            </a:endParaRPr>
          </a:p>
        </p:txBody>
      </p:sp>
      <p:sp>
        <p:nvSpPr>
          <p:cNvPr id="24" name="TextBox 23"/>
          <p:cNvSpPr txBox="1"/>
          <p:nvPr/>
        </p:nvSpPr>
        <p:spPr>
          <a:xfrm>
            <a:off x="152400" y="1809690"/>
            <a:ext cx="4343400" cy="430887"/>
          </a:xfrm>
          <a:prstGeom prst="rect">
            <a:avLst/>
          </a:prstGeom>
          <a:noFill/>
        </p:spPr>
        <p:txBody>
          <a:bodyPr wrap="square" rtlCol="0">
            <a:spAutoFit/>
          </a:bodyPr>
          <a:lstStyle/>
          <a:p>
            <a:pPr algn="ctr"/>
            <a:r>
              <a:rPr lang="en-US" sz="2200" b="1" dirty="0" smtClean="0">
                <a:solidFill>
                  <a:srgbClr val="FF0000"/>
                </a:solidFill>
              </a:rPr>
              <a:t>=&gt; Đoạn </a:t>
            </a:r>
            <a:r>
              <a:rPr lang="en-US" sz="2200" b="1" dirty="0" smtClean="0">
                <a:solidFill>
                  <a:srgbClr val="FF0000"/>
                </a:solidFill>
              </a:rPr>
              <a:t>văn </a:t>
            </a:r>
            <a:r>
              <a:rPr lang="en-US" sz="2200" b="1" u="sng" dirty="0" smtClean="0">
                <a:solidFill>
                  <a:srgbClr val="FF0000"/>
                </a:solidFill>
              </a:rPr>
              <a:t>có chứa ý chủ đề</a:t>
            </a:r>
            <a:endParaRPr lang="en-US" sz="2200" b="1" dirty="0"/>
          </a:p>
        </p:txBody>
      </p:sp>
      <p:sp>
        <p:nvSpPr>
          <p:cNvPr id="26" name="TextBox 25"/>
          <p:cNvSpPr txBox="1"/>
          <p:nvPr/>
        </p:nvSpPr>
        <p:spPr>
          <a:xfrm>
            <a:off x="152400" y="4495800"/>
            <a:ext cx="4876800" cy="430887"/>
          </a:xfrm>
          <a:prstGeom prst="rect">
            <a:avLst/>
          </a:prstGeom>
          <a:noFill/>
        </p:spPr>
        <p:txBody>
          <a:bodyPr wrap="square" rtlCol="0">
            <a:spAutoFit/>
          </a:bodyPr>
          <a:lstStyle/>
          <a:p>
            <a:pPr algn="ctr"/>
            <a:r>
              <a:rPr lang="en-US" sz="2200" b="1" dirty="0" smtClean="0">
                <a:solidFill>
                  <a:srgbClr val="FF0000"/>
                </a:solidFill>
              </a:rPr>
              <a:t>=&gt; Đoạn </a:t>
            </a:r>
            <a:r>
              <a:rPr lang="en-US" sz="2200" b="1" dirty="0" smtClean="0">
                <a:solidFill>
                  <a:srgbClr val="FF0000"/>
                </a:solidFill>
              </a:rPr>
              <a:t>văn </a:t>
            </a:r>
            <a:r>
              <a:rPr lang="en-US" sz="2200" b="1" u="sng" dirty="0" smtClean="0">
                <a:solidFill>
                  <a:srgbClr val="FF0000"/>
                </a:solidFill>
              </a:rPr>
              <a:t>có câu chủ đề  cho trước</a:t>
            </a:r>
            <a:endParaRPr lang="en-US" sz="2200" b="1" dirty="0"/>
          </a:p>
        </p:txBody>
      </p:sp>
      <p:sp>
        <p:nvSpPr>
          <p:cNvPr id="28" name="TextBox 27"/>
          <p:cNvSpPr txBox="1"/>
          <p:nvPr/>
        </p:nvSpPr>
        <p:spPr>
          <a:xfrm>
            <a:off x="457200" y="6457890"/>
            <a:ext cx="3733800" cy="769441"/>
          </a:xfrm>
          <a:prstGeom prst="rect">
            <a:avLst/>
          </a:prstGeom>
          <a:noFill/>
        </p:spPr>
        <p:txBody>
          <a:bodyPr wrap="square" rtlCol="0">
            <a:spAutoFit/>
          </a:bodyPr>
          <a:lstStyle/>
          <a:p>
            <a:pPr algn="ctr"/>
            <a:r>
              <a:rPr lang="en-US" sz="2200" b="1" dirty="0" smtClean="0">
                <a:solidFill>
                  <a:srgbClr val="FF0000"/>
                </a:solidFill>
              </a:rPr>
              <a:t>=&gt; Đoạn </a:t>
            </a:r>
            <a:r>
              <a:rPr lang="en-US" sz="2200" b="1" dirty="0" smtClean="0">
                <a:solidFill>
                  <a:srgbClr val="FF0000"/>
                </a:solidFill>
              </a:rPr>
              <a:t>văn </a:t>
            </a:r>
            <a:r>
              <a:rPr lang="en-US" sz="2200" b="1" u="sng" dirty="0" smtClean="0">
                <a:solidFill>
                  <a:srgbClr val="FF0000"/>
                </a:solidFill>
              </a:rPr>
              <a:t>tự xác định chủ đề</a:t>
            </a:r>
            <a:endParaRPr lang="en-US" sz="2200" b="1" dirty="0"/>
          </a:p>
        </p:txBody>
      </p:sp>
      <p:sp>
        <p:nvSpPr>
          <p:cNvPr id="39" name="Left Brace 5"/>
          <p:cNvSpPr/>
          <p:nvPr/>
        </p:nvSpPr>
        <p:spPr bwMode="auto">
          <a:xfrm>
            <a:off x="2362200" y="3124200"/>
            <a:ext cx="584199" cy="1304925"/>
          </a:xfrm>
          <a:prstGeom prst="leftBrace">
            <a:avLst/>
          </a:prstGeom>
        </p:spPr>
        <p:style>
          <a:lnRef idx="2">
            <a:schemeClr val="accent2"/>
          </a:lnRef>
          <a:fillRef idx="0">
            <a:schemeClr val="accent2"/>
          </a:fillRef>
          <a:effectRef idx="1">
            <a:schemeClr val="accent2"/>
          </a:effectRef>
          <a:fontRef idx="minor">
            <a:schemeClr val="tx1"/>
          </a:fontRef>
        </p:style>
        <p:txBody>
          <a:bodyPr anchor="ctr"/>
          <a:lstStyle/>
          <a:p>
            <a:pPr algn="ctr" eaLnBrk="1" fontAlgn="auto" hangingPunct="1">
              <a:spcBef>
                <a:spcPts val="0"/>
              </a:spcBef>
              <a:spcAft>
                <a:spcPts val="0"/>
              </a:spcAft>
              <a:defRPr/>
            </a:pPr>
            <a:endParaRPr lang="vi-VN"/>
          </a:p>
        </p:txBody>
      </p:sp>
      <p:sp>
        <p:nvSpPr>
          <p:cNvPr id="40" name="Pentagon 8"/>
          <p:cNvSpPr/>
          <p:nvPr/>
        </p:nvSpPr>
        <p:spPr bwMode="auto">
          <a:xfrm rot="10800000">
            <a:off x="3459187" y="3173139"/>
            <a:ext cx="4238625" cy="520700"/>
          </a:xfrm>
          <a:prstGeom prst="homePlat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41" name="Pentagon 40"/>
          <p:cNvSpPr/>
          <p:nvPr/>
        </p:nvSpPr>
        <p:spPr bwMode="auto">
          <a:xfrm rot="10800000">
            <a:off x="3478237" y="3824014"/>
            <a:ext cx="4219575" cy="520700"/>
          </a:xfrm>
          <a:prstGeom prst="homePlat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42" name="Oval 41"/>
          <p:cNvSpPr/>
          <p:nvPr/>
        </p:nvSpPr>
        <p:spPr bwMode="auto">
          <a:xfrm>
            <a:off x="2867050" y="3146152"/>
            <a:ext cx="585787" cy="519112"/>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smtClean="0">
                <a:solidFill>
                  <a:srgbClr val="FF0000"/>
                </a:solidFill>
                <a:latin typeface="Calibri" pitchFamily="34" charset="0"/>
              </a:rPr>
              <a:t>1</a:t>
            </a:r>
            <a:endParaRPr lang="en-US" dirty="0">
              <a:solidFill>
                <a:srgbClr val="FF0000"/>
              </a:solidFill>
            </a:endParaRPr>
          </a:p>
        </p:txBody>
      </p:sp>
      <p:sp>
        <p:nvSpPr>
          <p:cNvPr id="43" name="Oval 42"/>
          <p:cNvSpPr/>
          <p:nvPr/>
        </p:nvSpPr>
        <p:spPr bwMode="auto">
          <a:xfrm>
            <a:off x="2867050" y="3812902"/>
            <a:ext cx="585787" cy="519112"/>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smtClean="0">
                <a:solidFill>
                  <a:srgbClr val="FF0000"/>
                </a:solidFill>
                <a:latin typeface="Calibri" pitchFamily="34" charset="0"/>
              </a:rPr>
              <a:t>2</a:t>
            </a:r>
            <a:endParaRPr lang="en-US" sz="3200" b="1" dirty="0">
              <a:solidFill>
                <a:srgbClr val="FF0000"/>
              </a:solidFill>
              <a:latin typeface="Calibri" pitchFamily="34" charset="0"/>
            </a:endParaRPr>
          </a:p>
        </p:txBody>
      </p:sp>
      <p:sp>
        <p:nvSpPr>
          <p:cNvPr id="44" name="TextBox 14"/>
          <p:cNvSpPr txBox="1">
            <a:spLocks noChangeArrowheads="1"/>
          </p:cNvSpPr>
          <p:nvPr/>
        </p:nvSpPr>
        <p:spPr bwMode="auto">
          <a:xfrm>
            <a:off x="3875162" y="3224724"/>
            <a:ext cx="3703096"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2800" b="1" dirty="0">
                <a:solidFill>
                  <a:srgbClr val="FF0000"/>
                </a:solidFill>
                <a:cs typeface="Arial" charset="0"/>
              </a:rPr>
              <a:t>Viết câu chủ đề mở</a:t>
            </a:r>
            <a:endParaRPr lang="en-US" altLang="vi-VN" sz="1600" dirty="0"/>
          </a:p>
        </p:txBody>
      </p:sp>
      <p:sp>
        <p:nvSpPr>
          <p:cNvPr id="45" name="TextBox 15"/>
          <p:cNvSpPr txBox="1">
            <a:spLocks noChangeArrowheads="1"/>
          </p:cNvSpPr>
          <p:nvPr/>
        </p:nvSpPr>
        <p:spPr bwMode="auto">
          <a:xfrm>
            <a:off x="3947170" y="3866232"/>
            <a:ext cx="37030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2800" b="1" dirty="0">
                <a:solidFill>
                  <a:srgbClr val="FF0000"/>
                </a:solidFill>
                <a:cs typeface="Arial" charset="0"/>
              </a:rPr>
              <a:t>Viết câu chủ đề </a:t>
            </a:r>
            <a:r>
              <a:rPr lang="en-US" altLang="vi-VN" sz="2800" b="1" dirty="0" smtClean="0">
                <a:solidFill>
                  <a:srgbClr val="FF0000"/>
                </a:solidFill>
                <a:cs typeface="Arial" charset="0"/>
              </a:rPr>
              <a:t>kết</a:t>
            </a:r>
            <a:endParaRPr lang="en-US" altLang="vi-VN" sz="1600" dirty="0"/>
          </a:p>
        </p:txBody>
      </p:sp>
      <p:grpSp>
        <p:nvGrpSpPr>
          <p:cNvPr id="46" name="Group 74"/>
          <p:cNvGrpSpPr>
            <a:grpSpLocks/>
          </p:cNvGrpSpPr>
          <p:nvPr/>
        </p:nvGrpSpPr>
        <p:grpSpPr bwMode="auto">
          <a:xfrm>
            <a:off x="1390650" y="2819400"/>
            <a:ext cx="958850" cy="1905000"/>
            <a:chOff x="0" y="4114800"/>
            <a:chExt cx="958516" cy="1905000"/>
          </a:xfrm>
        </p:grpSpPr>
        <p:sp>
          <p:nvSpPr>
            <p:cNvPr id="47" name="Oval 46"/>
            <p:cNvSpPr/>
            <p:nvPr/>
          </p:nvSpPr>
          <p:spPr>
            <a:xfrm>
              <a:off x="0" y="4114800"/>
              <a:ext cx="958516" cy="1905000"/>
            </a:xfrm>
            <a:prstGeom prst="ellipse">
              <a:avLst/>
            </a:prstGeom>
            <a:gradFill>
              <a:gsLst>
                <a:gs pos="4800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Text Box 6"/>
            <p:cNvSpPr txBox="1">
              <a:spLocks noChangeArrowheads="1"/>
            </p:cNvSpPr>
            <p:nvPr/>
          </p:nvSpPr>
          <p:spPr bwMode="auto">
            <a:xfrm>
              <a:off x="0" y="4608689"/>
              <a:ext cx="958516" cy="88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vi-VN" sz="2800" b="1" dirty="0">
                  <a:solidFill>
                    <a:srgbClr val="002060"/>
                  </a:solidFill>
                </a:rPr>
                <a:t>Yêu cầu</a:t>
              </a:r>
            </a:p>
          </p:txBody>
        </p:sp>
      </p:grpSp>
    </p:spTree>
    <p:extLst>
      <p:ext uri="{BB962C8B-B14F-4D97-AF65-F5344CB8AC3E}">
        <p14:creationId xmlns:p14="http://schemas.microsoft.com/office/powerpoint/2010/main" val="204989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nodeType="afterGroup">
                            <p:stCondLst>
                              <p:cond delay="4000"/>
                            </p:stCondLst>
                            <p:childTnLst>
                              <p:par>
                                <p:cTn id="15" presetID="26" presetClass="emph" presetSubtype="0" repeatCount="12000" fill="hold" grpId="1" nodeType="afterEffect">
                                  <p:stCondLst>
                                    <p:cond delay="0"/>
                                  </p:stCondLst>
                                  <p:childTnLst>
                                    <p:animEffect transition="out" filter="fade">
                                      <p:cBhvr>
                                        <p:cTn id="16" dur="1000" tmFilter="0, 0; .2, .5; .8, .5; 1, 0"/>
                                        <p:tgtEl>
                                          <p:spTgt spid="6"/>
                                        </p:tgtEl>
                                      </p:cBhvr>
                                    </p:animEffect>
                                    <p:animScale>
                                      <p:cBhvr>
                                        <p:cTn id="17" dur="500" autoRev="1" fill="hold"/>
                                        <p:tgtEl>
                                          <p:spTgt spid="6"/>
                                        </p:tgtEl>
                                      </p:cBhvr>
                                      <p:by x="105000" y="105000"/>
                                    </p:animScale>
                                  </p:childTnLst>
                                </p:cTn>
                              </p:par>
                            </p:childTnLst>
                          </p:cTn>
                        </p:par>
                        <p:par>
                          <p:cTn id="18" fill="hold">
                            <p:stCondLst>
                              <p:cond delay="16000"/>
                            </p:stCondLst>
                            <p:childTnLst>
                              <p:par>
                                <p:cTn id="19" presetID="10" presetClass="exit" presetSubtype="0" fill="hold" nodeType="afterEffect">
                                  <p:stCondLst>
                                    <p:cond delay="0"/>
                                  </p:stCondLst>
                                  <p:childTnLst>
                                    <p:animEffect transition="out" filter="fade">
                                      <p:cBhvr>
                                        <p:cTn id="20" dur="2000"/>
                                        <p:tgtEl>
                                          <p:spTgt spid="5"/>
                                        </p:tgtEl>
                                      </p:cBhvr>
                                    </p:animEffect>
                                    <p:set>
                                      <p:cBhvr>
                                        <p:cTn id="21" dur="1" fill="hold">
                                          <p:stCondLst>
                                            <p:cond delay="19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strVal val="#ppt_w*0.7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Effect transition="in" filter="fade">
                                      <p:cBhvr>
                                        <p:cTn id="34" dur="1000"/>
                                        <p:tgtEl>
                                          <p:spTgt spid="18"/>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strVal val="#ppt_w*0.70"/>
                                          </p:val>
                                        </p:tav>
                                        <p:tav tm="100000">
                                          <p:val>
                                            <p:strVal val="#ppt_w"/>
                                          </p:val>
                                        </p:tav>
                                      </p:tavLst>
                                    </p:anim>
                                    <p:anim calcmode="lin" valueType="num">
                                      <p:cBhvr>
                                        <p:cTn id="38" dur="1000" fill="hold"/>
                                        <p:tgtEl>
                                          <p:spTgt spid="19"/>
                                        </p:tgtEl>
                                        <p:attrNameLst>
                                          <p:attrName>ppt_h</p:attrName>
                                        </p:attrNameLst>
                                      </p:cBhvr>
                                      <p:tavLst>
                                        <p:tav tm="0">
                                          <p:val>
                                            <p:strVal val="#ppt_h"/>
                                          </p:val>
                                        </p:tav>
                                        <p:tav tm="100000">
                                          <p:val>
                                            <p:strVal val="#ppt_h"/>
                                          </p:val>
                                        </p:tav>
                                      </p:tavLst>
                                    </p:anim>
                                    <p:animEffect transition="in" filter="fade">
                                      <p:cBhvr>
                                        <p:cTn id="39" dur="1000"/>
                                        <p:tgtEl>
                                          <p:spTgt spid="19"/>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ppt_w</p:attrName>
                                        </p:attrNameLst>
                                      </p:cBhvr>
                                      <p:tavLst>
                                        <p:tav tm="0">
                                          <p:val>
                                            <p:strVal val="#ppt_w*0.70"/>
                                          </p:val>
                                        </p:tav>
                                        <p:tav tm="100000">
                                          <p:val>
                                            <p:strVal val="#ppt_w"/>
                                          </p:val>
                                        </p:tav>
                                      </p:tavLst>
                                    </p:anim>
                                    <p:anim calcmode="lin" valueType="num">
                                      <p:cBhvr>
                                        <p:cTn id="43" dur="1000" fill="hold"/>
                                        <p:tgtEl>
                                          <p:spTgt spid="20"/>
                                        </p:tgtEl>
                                        <p:attrNameLst>
                                          <p:attrName>ppt_h</p:attrName>
                                        </p:attrNameLst>
                                      </p:cBhvr>
                                      <p:tavLst>
                                        <p:tav tm="0">
                                          <p:val>
                                            <p:strVal val="#ppt_h"/>
                                          </p:val>
                                        </p:tav>
                                        <p:tav tm="100000">
                                          <p:val>
                                            <p:strVal val="#ppt_h"/>
                                          </p:val>
                                        </p:tav>
                                      </p:tavLst>
                                    </p:anim>
                                    <p:animEffect transition="in" filter="fade">
                                      <p:cBhvr>
                                        <p:cTn id="44" dur="1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strVal val="#ppt_w*0.70"/>
                                          </p:val>
                                        </p:tav>
                                        <p:tav tm="100000">
                                          <p:val>
                                            <p:strVal val="#ppt_w"/>
                                          </p:val>
                                        </p:tav>
                                      </p:tavLst>
                                    </p:anim>
                                    <p:anim calcmode="lin" valueType="num">
                                      <p:cBhvr>
                                        <p:cTn id="50" dur="1000" fill="hold"/>
                                        <p:tgtEl>
                                          <p:spTgt spid="24"/>
                                        </p:tgtEl>
                                        <p:attrNameLst>
                                          <p:attrName>ppt_h</p:attrName>
                                        </p:attrNameLst>
                                      </p:cBhvr>
                                      <p:tavLst>
                                        <p:tav tm="0">
                                          <p:val>
                                            <p:strVal val="#ppt_h"/>
                                          </p:val>
                                        </p:tav>
                                        <p:tav tm="100000">
                                          <p:val>
                                            <p:strVal val="#ppt_h"/>
                                          </p:val>
                                        </p:tav>
                                      </p:tavLst>
                                    </p:anim>
                                    <p:animEffect transition="in" filter="fade">
                                      <p:cBhvr>
                                        <p:cTn id="51" dur="1000"/>
                                        <p:tgtEl>
                                          <p:spTgt spid="24"/>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0.70"/>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1000" fill="hold"/>
                                        <p:tgtEl>
                                          <p:spTgt spid="28"/>
                                        </p:tgtEl>
                                        <p:attrNameLst>
                                          <p:attrName>ppt_w</p:attrName>
                                        </p:attrNameLst>
                                      </p:cBhvr>
                                      <p:tavLst>
                                        <p:tav tm="0">
                                          <p:val>
                                            <p:strVal val="#ppt_w*0.70"/>
                                          </p:val>
                                        </p:tav>
                                        <p:tav tm="100000">
                                          <p:val>
                                            <p:strVal val="#ppt_w"/>
                                          </p:val>
                                        </p:tav>
                                      </p:tavLst>
                                    </p:anim>
                                    <p:anim calcmode="lin" valueType="num">
                                      <p:cBhvr>
                                        <p:cTn id="60" dur="1000" fill="hold"/>
                                        <p:tgtEl>
                                          <p:spTgt spid="28"/>
                                        </p:tgtEl>
                                        <p:attrNameLst>
                                          <p:attrName>ppt_h</p:attrName>
                                        </p:attrNameLst>
                                      </p:cBhvr>
                                      <p:tavLst>
                                        <p:tav tm="0">
                                          <p:val>
                                            <p:strVal val="#ppt_h"/>
                                          </p:val>
                                        </p:tav>
                                        <p:tav tm="100000">
                                          <p:val>
                                            <p:strVal val="#ppt_h"/>
                                          </p:val>
                                        </p:tav>
                                      </p:tavLst>
                                    </p:anim>
                                    <p:animEffect transition="in" filter="fade">
                                      <p:cBhvr>
                                        <p:cTn id="61" dur="10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xit" presetSubtype="0" fill="hold" grpId="2" nodeType="clickEffect">
                                  <p:stCondLst>
                                    <p:cond delay="0"/>
                                  </p:stCondLst>
                                  <p:childTnLst>
                                    <p:anim calcmode="lin" valueType="num">
                                      <p:cBhvr>
                                        <p:cTn id="65" dur="2000"/>
                                        <p:tgtEl>
                                          <p:spTgt spid="6"/>
                                        </p:tgtEl>
                                        <p:attrNameLst>
                                          <p:attrName>ppt_w</p:attrName>
                                        </p:attrNameLst>
                                      </p:cBhvr>
                                      <p:tavLst>
                                        <p:tav tm="0">
                                          <p:val>
                                            <p:strVal val="ppt_w"/>
                                          </p:val>
                                        </p:tav>
                                        <p:tav tm="100000">
                                          <p:val>
                                            <p:fltVal val="0"/>
                                          </p:val>
                                        </p:tav>
                                      </p:tavLst>
                                    </p:anim>
                                    <p:anim calcmode="lin" valueType="num">
                                      <p:cBhvr>
                                        <p:cTn id="66" dur="2000"/>
                                        <p:tgtEl>
                                          <p:spTgt spid="6"/>
                                        </p:tgtEl>
                                        <p:attrNameLst>
                                          <p:attrName>ppt_h</p:attrName>
                                        </p:attrNameLst>
                                      </p:cBhvr>
                                      <p:tavLst>
                                        <p:tav tm="0">
                                          <p:val>
                                            <p:strVal val="ppt_h"/>
                                          </p:val>
                                        </p:tav>
                                        <p:tav tm="100000">
                                          <p:val>
                                            <p:fltVal val="0"/>
                                          </p:val>
                                        </p:tav>
                                      </p:tavLst>
                                    </p:anim>
                                    <p:animEffect transition="out" filter="fade">
                                      <p:cBhvr>
                                        <p:cTn id="67" dur="2000"/>
                                        <p:tgtEl>
                                          <p:spTgt spid="6"/>
                                        </p:tgtEl>
                                      </p:cBhvr>
                                    </p:animEffect>
                                    <p:set>
                                      <p:cBhvr>
                                        <p:cTn id="68" dur="1" fill="hold">
                                          <p:stCondLst>
                                            <p:cond delay="1999"/>
                                          </p:stCondLst>
                                        </p:cTn>
                                        <p:tgtEl>
                                          <p:spTgt spid="6"/>
                                        </p:tgtEl>
                                        <p:attrNameLst>
                                          <p:attrName>style.visibility</p:attrName>
                                        </p:attrNameLst>
                                      </p:cBhvr>
                                      <p:to>
                                        <p:strVal val="hidden"/>
                                      </p:to>
                                    </p:set>
                                  </p:childTnLst>
                                </p:cTn>
                              </p:par>
                              <p:par>
                                <p:cTn id="69" presetID="53" presetClass="exit" presetSubtype="0" fill="hold" grpId="1" nodeType="withEffect">
                                  <p:stCondLst>
                                    <p:cond delay="0"/>
                                  </p:stCondLst>
                                  <p:childTnLst>
                                    <p:anim calcmode="lin" valueType="num">
                                      <p:cBhvr>
                                        <p:cTn id="70" dur="2000"/>
                                        <p:tgtEl>
                                          <p:spTgt spid="19"/>
                                        </p:tgtEl>
                                        <p:attrNameLst>
                                          <p:attrName>ppt_w</p:attrName>
                                        </p:attrNameLst>
                                      </p:cBhvr>
                                      <p:tavLst>
                                        <p:tav tm="0">
                                          <p:val>
                                            <p:strVal val="ppt_w"/>
                                          </p:val>
                                        </p:tav>
                                        <p:tav tm="100000">
                                          <p:val>
                                            <p:fltVal val="0"/>
                                          </p:val>
                                        </p:tav>
                                      </p:tavLst>
                                    </p:anim>
                                    <p:anim calcmode="lin" valueType="num">
                                      <p:cBhvr>
                                        <p:cTn id="71" dur="2000"/>
                                        <p:tgtEl>
                                          <p:spTgt spid="19"/>
                                        </p:tgtEl>
                                        <p:attrNameLst>
                                          <p:attrName>ppt_h</p:attrName>
                                        </p:attrNameLst>
                                      </p:cBhvr>
                                      <p:tavLst>
                                        <p:tav tm="0">
                                          <p:val>
                                            <p:strVal val="ppt_h"/>
                                          </p:val>
                                        </p:tav>
                                        <p:tav tm="100000">
                                          <p:val>
                                            <p:fltVal val="0"/>
                                          </p:val>
                                        </p:tav>
                                      </p:tavLst>
                                    </p:anim>
                                    <p:animEffect transition="out" filter="fade">
                                      <p:cBhvr>
                                        <p:cTn id="72" dur="2000"/>
                                        <p:tgtEl>
                                          <p:spTgt spid="19"/>
                                        </p:tgtEl>
                                      </p:cBhvr>
                                    </p:animEffect>
                                    <p:set>
                                      <p:cBhvr>
                                        <p:cTn id="73" dur="1" fill="hold">
                                          <p:stCondLst>
                                            <p:cond delay="1999"/>
                                          </p:stCondLst>
                                        </p:cTn>
                                        <p:tgtEl>
                                          <p:spTgt spid="19"/>
                                        </p:tgtEl>
                                        <p:attrNameLst>
                                          <p:attrName>style.visibility</p:attrName>
                                        </p:attrNameLst>
                                      </p:cBhvr>
                                      <p:to>
                                        <p:strVal val="hidden"/>
                                      </p:to>
                                    </p:set>
                                  </p:childTnLst>
                                </p:cTn>
                              </p:par>
                              <p:par>
                                <p:cTn id="74" presetID="53" presetClass="exit" presetSubtype="0" fill="hold" grpId="1" nodeType="withEffect">
                                  <p:stCondLst>
                                    <p:cond delay="0"/>
                                  </p:stCondLst>
                                  <p:childTnLst>
                                    <p:anim calcmode="lin" valueType="num">
                                      <p:cBhvr>
                                        <p:cTn id="75" dur="2000"/>
                                        <p:tgtEl>
                                          <p:spTgt spid="20"/>
                                        </p:tgtEl>
                                        <p:attrNameLst>
                                          <p:attrName>ppt_w</p:attrName>
                                        </p:attrNameLst>
                                      </p:cBhvr>
                                      <p:tavLst>
                                        <p:tav tm="0">
                                          <p:val>
                                            <p:strVal val="ppt_w"/>
                                          </p:val>
                                        </p:tav>
                                        <p:tav tm="100000">
                                          <p:val>
                                            <p:fltVal val="0"/>
                                          </p:val>
                                        </p:tav>
                                      </p:tavLst>
                                    </p:anim>
                                    <p:anim calcmode="lin" valueType="num">
                                      <p:cBhvr>
                                        <p:cTn id="76" dur="2000"/>
                                        <p:tgtEl>
                                          <p:spTgt spid="20"/>
                                        </p:tgtEl>
                                        <p:attrNameLst>
                                          <p:attrName>ppt_h</p:attrName>
                                        </p:attrNameLst>
                                      </p:cBhvr>
                                      <p:tavLst>
                                        <p:tav tm="0">
                                          <p:val>
                                            <p:strVal val="ppt_h"/>
                                          </p:val>
                                        </p:tav>
                                        <p:tav tm="100000">
                                          <p:val>
                                            <p:fltVal val="0"/>
                                          </p:val>
                                        </p:tav>
                                      </p:tavLst>
                                    </p:anim>
                                    <p:animEffect transition="out" filter="fade">
                                      <p:cBhvr>
                                        <p:cTn id="77" dur="2000"/>
                                        <p:tgtEl>
                                          <p:spTgt spid="20"/>
                                        </p:tgtEl>
                                      </p:cBhvr>
                                    </p:animEffect>
                                    <p:set>
                                      <p:cBhvr>
                                        <p:cTn id="78" dur="1" fill="hold">
                                          <p:stCondLst>
                                            <p:cond delay="1999"/>
                                          </p:stCondLst>
                                        </p:cTn>
                                        <p:tgtEl>
                                          <p:spTgt spid="20"/>
                                        </p:tgtEl>
                                        <p:attrNameLst>
                                          <p:attrName>style.visibility</p:attrName>
                                        </p:attrNameLst>
                                      </p:cBhvr>
                                      <p:to>
                                        <p:strVal val="hidden"/>
                                      </p:to>
                                    </p:set>
                                  </p:childTnLst>
                                </p:cTn>
                              </p:par>
                              <p:par>
                                <p:cTn id="79" presetID="53" presetClass="exit" presetSubtype="0" fill="hold" grpId="1" nodeType="withEffect">
                                  <p:stCondLst>
                                    <p:cond delay="0"/>
                                  </p:stCondLst>
                                  <p:childTnLst>
                                    <p:anim calcmode="lin" valueType="num">
                                      <p:cBhvr>
                                        <p:cTn id="80" dur="2000"/>
                                        <p:tgtEl>
                                          <p:spTgt spid="24"/>
                                        </p:tgtEl>
                                        <p:attrNameLst>
                                          <p:attrName>ppt_w</p:attrName>
                                        </p:attrNameLst>
                                      </p:cBhvr>
                                      <p:tavLst>
                                        <p:tav tm="0">
                                          <p:val>
                                            <p:strVal val="ppt_w"/>
                                          </p:val>
                                        </p:tav>
                                        <p:tav tm="100000">
                                          <p:val>
                                            <p:fltVal val="0"/>
                                          </p:val>
                                        </p:tav>
                                      </p:tavLst>
                                    </p:anim>
                                    <p:anim calcmode="lin" valueType="num">
                                      <p:cBhvr>
                                        <p:cTn id="81" dur="2000"/>
                                        <p:tgtEl>
                                          <p:spTgt spid="24"/>
                                        </p:tgtEl>
                                        <p:attrNameLst>
                                          <p:attrName>ppt_h</p:attrName>
                                        </p:attrNameLst>
                                      </p:cBhvr>
                                      <p:tavLst>
                                        <p:tav tm="0">
                                          <p:val>
                                            <p:strVal val="ppt_h"/>
                                          </p:val>
                                        </p:tav>
                                        <p:tav tm="100000">
                                          <p:val>
                                            <p:fltVal val="0"/>
                                          </p:val>
                                        </p:tav>
                                      </p:tavLst>
                                    </p:anim>
                                    <p:animEffect transition="out" filter="fade">
                                      <p:cBhvr>
                                        <p:cTn id="82" dur="2000"/>
                                        <p:tgtEl>
                                          <p:spTgt spid="24"/>
                                        </p:tgtEl>
                                      </p:cBhvr>
                                    </p:animEffect>
                                    <p:set>
                                      <p:cBhvr>
                                        <p:cTn id="83" dur="1" fill="hold">
                                          <p:stCondLst>
                                            <p:cond delay="1999"/>
                                          </p:stCondLst>
                                        </p:cTn>
                                        <p:tgtEl>
                                          <p:spTgt spid="24"/>
                                        </p:tgtEl>
                                        <p:attrNameLst>
                                          <p:attrName>style.visibility</p:attrName>
                                        </p:attrNameLst>
                                      </p:cBhvr>
                                      <p:to>
                                        <p:strVal val="hidden"/>
                                      </p:to>
                                    </p:set>
                                  </p:childTnLst>
                                </p:cTn>
                              </p:par>
                              <p:par>
                                <p:cTn id="84" presetID="53" presetClass="exit" presetSubtype="0" fill="hold" grpId="1" nodeType="withEffect">
                                  <p:stCondLst>
                                    <p:cond delay="0"/>
                                  </p:stCondLst>
                                  <p:childTnLst>
                                    <p:anim calcmode="lin" valueType="num">
                                      <p:cBhvr>
                                        <p:cTn id="85" dur="2000"/>
                                        <p:tgtEl>
                                          <p:spTgt spid="26"/>
                                        </p:tgtEl>
                                        <p:attrNameLst>
                                          <p:attrName>ppt_w</p:attrName>
                                        </p:attrNameLst>
                                      </p:cBhvr>
                                      <p:tavLst>
                                        <p:tav tm="0">
                                          <p:val>
                                            <p:strVal val="ppt_w"/>
                                          </p:val>
                                        </p:tav>
                                        <p:tav tm="100000">
                                          <p:val>
                                            <p:fltVal val="0"/>
                                          </p:val>
                                        </p:tav>
                                      </p:tavLst>
                                    </p:anim>
                                    <p:anim calcmode="lin" valueType="num">
                                      <p:cBhvr>
                                        <p:cTn id="86" dur="2000"/>
                                        <p:tgtEl>
                                          <p:spTgt spid="26"/>
                                        </p:tgtEl>
                                        <p:attrNameLst>
                                          <p:attrName>ppt_h</p:attrName>
                                        </p:attrNameLst>
                                      </p:cBhvr>
                                      <p:tavLst>
                                        <p:tav tm="0">
                                          <p:val>
                                            <p:strVal val="ppt_h"/>
                                          </p:val>
                                        </p:tav>
                                        <p:tav tm="100000">
                                          <p:val>
                                            <p:fltVal val="0"/>
                                          </p:val>
                                        </p:tav>
                                      </p:tavLst>
                                    </p:anim>
                                    <p:animEffect transition="out" filter="fade">
                                      <p:cBhvr>
                                        <p:cTn id="87" dur="2000"/>
                                        <p:tgtEl>
                                          <p:spTgt spid="26"/>
                                        </p:tgtEl>
                                      </p:cBhvr>
                                    </p:animEffect>
                                    <p:set>
                                      <p:cBhvr>
                                        <p:cTn id="88" dur="1" fill="hold">
                                          <p:stCondLst>
                                            <p:cond delay="1999"/>
                                          </p:stCondLst>
                                        </p:cTn>
                                        <p:tgtEl>
                                          <p:spTgt spid="26"/>
                                        </p:tgtEl>
                                        <p:attrNameLst>
                                          <p:attrName>style.visibility</p:attrName>
                                        </p:attrNameLst>
                                      </p:cBhvr>
                                      <p:to>
                                        <p:strVal val="hidden"/>
                                      </p:to>
                                    </p:set>
                                  </p:childTnLst>
                                </p:cTn>
                              </p:par>
                              <p:par>
                                <p:cTn id="89" presetID="53" presetClass="exit" presetSubtype="0" fill="hold" grpId="1" nodeType="withEffect">
                                  <p:stCondLst>
                                    <p:cond delay="0"/>
                                  </p:stCondLst>
                                  <p:childTnLst>
                                    <p:anim calcmode="lin" valueType="num">
                                      <p:cBhvr>
                                        <p:cTn id="90" dur="2000"/>
                                        <p:tgtEl>
                                          <p:spTgt spid="28"/>
                                        </p:tgtEl>
                                        <p:attrNameLst>
                                          <p:attrName>ppt_w</p:attrName>
                                        </p:attrNameLst>
                                      </p:cBhvr>
                                      <p:tavLst>
                                        <p:tav tm="0">
                                          <p:val>
                                            <p:strVal val="ppt_w"/>
                                          </p:val>
                                        </p:tav>
                                        <p:tav tm="100000">
                                          <p:val>
                                            <p:fltVal val="0"/>
                                          </p:val>
                                        </p:tav>
                                      </p:tavLst>
                                    </p:anim>
                                    <p:anim calcmode="lin" valueType="num">
                                      <p:cBhvr>
                                        <p:cTn id="91" dur="2000"/>
                                        <p:tgtEl>
                                          <p:spTgt spid="28"/>
                                        </p:tgtEl>
                                        <p:attrNameLst>
                                          <p:attrName>ppt_h</p:attrName>
                                        </p:attrNameLst>
                                      </p:cBhvr>
                                      <p:tavLst>
                                        <p:tav tm="0">
                                          <p:val>
                                            <p:strVal val="ppt_h"/>
                                          </p:val>
                                        </p:tav>
                                        <p:tav tm="100000">
                                          <p:val>
                                            <p:fltVal val="0"/>
                                          </p:val>
                                        </p:tav>
                                      </p:tavLst>
                                    </p:anim>
                                    <p:animEffect transition="out" filter="fade">
                                      <p:cBhvr>
                                        <p:cTn id="92" dur="2000"/>
                                        <p:tgtEl>
                                          <p:spTgt spid="28"/>
                                        </p:tgtEl>
                                      </p:cBhvr>
                                    </p:animEffect>
                                    <p:set>
                                      <p:cBhvr>
                                        <p:cTn id="93" dur="1" fill="hold">
                                          <p:stCondLst>
                                            <p:cond delay="1999"/>
                                          </p:stCondLst>
                                        </p:cTn>
                                        <p:tgtEl>
                                          <p:spTgt spid="28"/>
                                        </p:tgtEl>
                                        <p:attrNameLst>
                                          <p:attrName>style.visibility</p:attrName>
                                        </p:attrNameLst>
                                      </p:cBhvr>
                                      <p:to>
                                        <p:strVal val="hidden"/>
                                      </p:to>
                                    </p:set>
                                  </p:childTnLst>
                                </p:cTn>
                              </p:par>
                            </p:childTnLst>
                          </p:cTn>
                        </p:par>
                        <p:par>
                          <p:cTn id="94" fill="hold">
                            <p:stCondLst>
                              <p:cond delay="2000"/>
                            </p:stCondLst>
                            <p:childTnLst>
                              <p:par>
                                <p:cTn id="95" presetID="23" presetClass="entr" presetSubtype="16"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p:cTn id="97" dur="2000" fill="hold"/>
                                        <p:tgtEl>
                                          <p:spTgt spid="39"/>
                                        </p:tgtEl>
                                        <p:attrNameLst>
                                          <p:attrName>ppt_w</p:attrName>
                                        </p:attrNameLst>
                                      </p:cBhvr>
                                      <p:tavLst>
                                        <p:tav tm="0">
                                          <p:val>
                                            <p:fltVal val="0"/>
                                          </p:val>
                                        </p:tav>
                                        <p:tav tm="100000">
                                          <p:val>
                                            <p:strVal val="#ppt_w"/>
                                          </p:val>
                                        </p:tav>
                                      </p:tavLst>
                                    </p:anim>
                                    <p:anim calcmode="lin" valueType="num">
                                      <p:cBhvr>
                                        <p:cTn id="98" dur="2000" fill="hold"/>
                                        <p:tgtEl>
                                          <p:spTgt spid="39"/>
                                        </p:tgtEl>
                                        <p:attrNameLst>
                                          <p:attrName>ppt_h</p:attrName>
                                        </p:attrNameLst>
                                      </p:cBhvr>
                                      <p:tavLst>
                                        <p:tav tm="0">
                                          <p:val>
                                            <p:fltVal val="0"/>
                                          </p:val>
                                        </p:tav>
                                        <p:tav tm="100000">
                                          <p:val>
                                            <p:strVal val="#ppt_h"/>
                                          </p:val>
                                        </p:tav>
                                      </p:tavLst>
                                    </p:anim>
                                  </p:childTnLst>
                                </p:cTn>
                              </p:par>
                              <p:par>
                                <p:cTn id="99" presetID="23" presetClass="entr" presetSubtype="16"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2000" fill="hold"/>
                                        <p:tgtEl>
                                          <p:spTgt spid="40"/>
                                        </p:tgtEl>
                                        <p:attrNameLst>
                                          <p:attrName>ppt_w</p:attrName>
                                        </p:attrNameLst>
                                      </p:cBhvr>
                                      <p:tavLst>
                                        <p:tav tm="0">
                                          <p:val>
                                            <p:fltVal val="0"/>
                                          </p:val>
                                        </p:tav>
                                        <p:tav tm="100000">
                                          <p:val>
                                            <p:strVal val="#ppt_w"/>
                                          </p:val>
                                        </p:tav>
                                      </p:tavLst>
                                    </p:anim>
                                    <p:anim calcmode="lin" valueType="num">
                                      <p:cBhvr>
                                        <p:cTn id="102" dur="2000" fill="hold"/>
                                        <p:tgtEl>
                                          <p:spTgt spid="40"/>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p:cTn id="105" dur="2000" fill="hold"/>
                                        <p:tgtEl>
                                          <p:spTgt spid="41"/>
                                        </p:tgtEl>
                                        <p:attrNameLst>
                                          <p:attrName>ppt_w</p:attrName>
                                        </p:attrNameLst>
                                      </p:cBhvr>
                                      <p:tavLst>
                                        <p:tav tm="0">
                                          <p:val>
                                            <p:fltVal val="0"/>
                                          </p:val>
                                        </p:tav>
                                        <p:tav tm="100000">
                                          <p:val>
                                            <p:strVal val="#ppt_w"/>
                                          </p:val>
                                        </p:tav>
                                      </p:tavLst>
                                    </p:anim>
                                    <p:anim calcmode="lin" valueType="num">
                                      <p:cBhvr>
                                        <p:cTn id="106" dur="2000" fill="hold"/>
                                        <p:tgtEl>
                                          <p:spTgt spid="41"/>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p:cTn id="109" dur="2000" fill="hold"/>
                                        <p:tgtEl>
                                          <p:spTgt spid="42"/>
                                        </p:tgtEl>
                                        <p:attrNameLst>
                                          <p:attrName>ppt_w</p:attrName>
                                        </p:attrNameLst>
                                      </p:cBhvr>
                                      <p:tavLst>
                                        <p:tav tm="0">
                                          <p:val>
                                            <p:fltVal val="0"/>
                                          </p:val>
                                        </p:tav>
                                        <p:tav tm="100000">
                                          <p:val>
                                            <p:strVal val="#ppt_w"/>
                                          </p:val>
                                        </p:tav>
                                      </p:tavLst>
                                    </p:anim>
                                    <p:anim calcmode="lin" valueType="num">
                                      <p:cBhvr>
                                        <p:cTn id="110" dur="2000" fill="hold"/>
                                        <p:tgtEl>
                                          <p:spTgt spid="42"/>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2000" fill="hold"/>
                                        <p:tgtEl>
                                          <p:spTgt spid="43"/>
                                        </p:tgtEl>
                                        <p:attrNameLst>
                                          <p:attrName>ppt_w</p:attrName>
                                        </p:attrNameLst>
                                      </p:cBhvr>
                                      <p:tavLst>
                                        <p:tav tm="0">
                                          <p:val>
                                            <p:fltVal val="0"/>
                                          </p:val>
                                        </p:tav>
                                        <p:tav tm="100000">
                                          <p:val>
                                            <p:strVal val="#ppt_w"/>
                                          </p:val>
                                        </p:tav>
                                      </p:tavLst>
                                    </p:anim>
                                    <p:anim calcmode="lin" valueType="num">
                                      <p:cBhvr>
                                        <p:cTn id="114" dur="2000" fill="hold"/>
                                        <p:tgtEl>
                                          <p:spTgt spid="43"/>
                                        </p:tgtEl>
                                        <p:attrNameLst>
                                          <p:attrName>ppt_h</p:attrName>
                                        </p:attrNameLst>
                                      </p:cBhvr>
                                      <p:tavLst>
                                        <p:tav tm="0">
                                          <p:val>
                                            <p:fltVal val="0"/>
                                          </p:val>
                                        </p:tav>
                                        <p:tav tm="100000">
                                          <p:val>
                                            <p:strVal val="#ppt_h"/>
                                          </p:val>
                                        </p:tav>
                                      </p:tavLst>
                                    </p:anim>
                                  </p:childTnLst>
                                </p:cTn>
                              </p:par>
                              <p:par>
                                <p:cTn id="115" presetID="23" presetClass="entr" presetSubtype="16"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p:cTn id="117" dur="2000" fill="hold"/>
                                        <p:tgtEl>
                                          <p:spTgt spid="44"/>
                                        </p:tgtEl>
                                        <p:attrNameLst>
                                          <p:attrName>ppt_w</p:attrName>
                                        </p:attrNameLst>
                                      </p:cBhvr>
                                      <p:tavLst>
                                        <p:tav tm="0">
                                          <p:val>
                                            <p:fltVal val="0"/>
                                          </p:val>
                                        </p:tav>
                                        <p:tav tm="100000">
                                          <p:val>
                                            <p:strVal val="#ppt_w"/>
                                          </p:val>
                                        </p:tav>
                                      </p:tavLst>
                                    </p:anim>
                                    <p:anim calcmode="lin" valueType="num">
                                      <p:cBhvr>
                                        <p:cTn id="118" dur="2000" fill="hold"/>
                                        <p:tgtEl>
                                          <p:spTgt spid="44"/>
                                        </p:tgtEl>
                                        <p:attrNameLst>
                                          <p:attrName>ppt_h</p:attrName>
                                        </p:attrNameLst>
                                      </p:cBhvr>
                                      <p:tavLst>
                                        <p:tav tm="0">
                                          <p:val>
                                            <p:fltVal val="0"/>
                                          </p:val>
                                        </p:tav>
                                        <p:tav tm="100000">
                                          <p:val>
                                            <p:strVal val="#ppt_h"/>
                                          </p:val>
                                        </p:tav>
                                      </p:tavLst>
                                    </p:anim>
                                  </p:childTnLst>
                                </p:cTn>
                              </p:par>
                              <p:par>
                                <p:cTn id="119" presetID="23" presetClass="entr" presetSubtype="16"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2000" fill="hold"/>
                                        <p:tgtEl>
                                          <p:spTgt spid="45"/>
                                        </p:tgtEl>
                                        <p:attrNameLst>
                                          <p:attrName>ppt_w</p:attrName>
                                        </p:attrNameLst>
                                      </p:cBhvr>
                                      <p:tavLst>
                                        <p:tav tm="0">
                                          <p:val>
                                            <p:fltVal val="0"/>
                                          </p:val>
                                        </p:tav>
                                        <p:tav tm="100000">
                                          <p:val>
                                            <p:strVal val="#ppt_w"/>
                                          </p:val>
                                        </p:tav>
                                      </p:tavLst>
                                    </p:anim>
                                    <p:anim calcmode="lin" valueType="num">
                                      <p:cBhvr>
                                        <p:cTn id="122" dur="2000" fill="hold"/>
                                        <p:tgtEl>
                                          <p:spTgt spid="45"/>
                                        </p:tgtEl>
                                        <p:attrNameLst>
                                          <p:attrName>ppt_h</p:attrName>
                                        </p:attrNameLst>
                                      </p:cBhvr>
                                      <p:tavLst>
                                        <p:tav tm="0">
                                          <p:val>
                                            <p:fltVal val="0"/>
                                          </p:val>
                                        </p:tav>
                                        <p:tav tm="100000">
                                          <p:val>
                                            <p:strVal val="#ppt_h"/>
                                          </p:val>
                                        </p:tav>
                                      </p:tavLst>
                                    </p:anim>
                                  </p:childTnLst>
                                </p:cTn>
                              </p:par>
                              <p:par>
                                <p:cTn id="123" presetID="23" presetClass="entr" presetSubtype="16" fill="hold" nodeType="withEffect">
                                  <p:stCondLst>
                                    <p:cond delay="0"/>
                                  </p:stCondLst>
                                  <p:childTnLst>
                                    <p:set>
                                      <p:cBhvr>
                                        <p:cTn id="124" dur="1" fill="hold">
                                          <p:stCondLst>
                                            <p:cond delay="0"/>
                                          </p:stCondLst>
                                        </p:cTn>
                                        <p:tgtEl>
                                          <p:spTgt spid="46"/>
                                        </p:tgtEl>
                                        <p:attrNameLst>
                                          <p:attrName>style.visibility</p:attrName>
                                        </p:attrNameLst>
                                      </p:cBhvr>
                                      <p:to>
                                        <p:strVal val="visible"/>
                                      </p:to>
                                    </p:set>
                                    <p:anim calcmode="lin" valueType="num">
                                      <p:cBhvr>
                                        <p:cTn id="125" dur="2000" fill="hold"/>
                                        <p:tgtEl>
                                          <p:spTgt spid="46"/>
                                        </p:tgtEl>
                                        <p:attrNameLst>
                                          <p:attrName>ppt_w</p:attrName>
                                        </p:attrNameLst>
                                      </p:cBhvr>
                                      <p:tavLst>
                                        <p:tav tm="0">
                                          <p:val>
                                            <p:fltVal val="0"/>
                                          </p:val>
                                        </p:tav>
                                        <p:tav tm="100000">
                                          <p:val>
                                            <p:strVal val="#ppt_w"/>
                                          </p:val>
                                        </p:tav>
                                      </p:tavLst>
                                    </p:anim>
                                    <p:anim calcmode="lin" valueType="num">
                                      <p:cBhvr>
                                        <p:cTn id="126" dur="2000" fill="hold"/>
                                        <p:tgtEl>
                                          <p:spTgt spid="46"/>
                                        </p:tgtEl>
                                        <p:attrNameLst>
                                          <p:attrName>ppt_h</p:attrName>
                                        </p:attrNameLst>
                                      </p:cBhvr>
                                      <p:tavLst>
                                        <p:tav tm="0">
                                          <p:val>
                                            <p:fltVal val="0"/>
                                          </p:val>
                                        </p:tav>
                                        <p:tav tm="100000">
                                          <p:val>
                                            <p:strVal val="#ppt_h"/>
                                          </p:val>
                                        </p:tav>
                                      </p:tavLst>
                                    </p:anim>
                                  </p:childTnLst>
                                </p:cTn>
                              </p:par>
                              <p:par>
                                <p:cTn id="127" presetID="42" presetClass="path" presetSubtype="0" accel="50000" decel="50000" fill="hold" grpId="1" nodeType="withEffect">
                                  <p:stCondLst>
                                    <p:cond delay="0"/>
                                  </p:stCondLst>
                                  <p:childTnLst>
                                    <p:animMotion origin="layout" path="M -3.33333E-6 -1.53562E-6 L -0.00416 0.08488 " pathEditMode="relative" rAng="0" ptsTypes="AA">
                                      <p:cBhvr>
                                        <p:cTn id="128" dur="2000" fill="hold"/>
                                        <p:tgtEl>
                                          <p:spTgt spid="18"/>
                                        </p:tgtEl>
                                        <p:attrNameLst>
                                          <p:attrName>ppt_x</p:attrName>
                                          <p:attrName>ppt_y</p:attrName>
                                        </p:attrNameLst>
                                      </p:cBhvr>
                                      <p:rCtr x="-208" y="42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8" grpId="0" animBg="1"/>
      <p:bldP spid="18" grpId="1" animBg="1"/>
      <p:bldP spid="19" grpId="0" animBg="1"/>
      <p:bldP spid="19" grpId="1" animBg="1"/>
      <p:bldP spid="20" grpId="0" animBg="1"/>
      <p:bldP spid="20" grpId="1" animBg="1"/>
      <p:bldP spid="24" grpId="0"/>
      <p:bldP spid="24" grpId="1"/>
      <p:bldP spid="26" grpId="0"/>
      <p:bldP spid="26" grpId="1"/>
      <p:bldP spid="28" grpId="0"/>
      <p:bldP spid="28" grpId="1"/>
      <p:bldP spid="39" grpId="0" animBg="1"/>
      <p:bldP spid="40" grpId="0" animBg="1"/>
      <p:bldP spid="41" grpId="0" animBg="1"/>
      <p:bldP spid="42" grpId="0" animBg="1"/>
      <p:bldP spid="43" grpId="0" animBg="1"/>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646892"/>
            <a:ext cx="8928992" cy="2677656"/>
          </a:xfrm>
          <a:prstGeom prst="rect">
            <a:avLst/>
          </a:prstGeom>
          <a:ln w="28575">
            <a:noFill/>
          </a:ln>
        </p:spPr>
        <p:txBody>
          <a:bodyPr wrap="square">
            <a:spAutoFit/>
          </a:bodyPr>
          <a:lstStyle/>
          <a:p>
            <a:pPr algn="just"/>
            <a:r>
              <a:rPr lang="en-US" dirty="0">
                <a:solidFill>
                  <a:srgbClr val="0033CC"/>
                </a:solidFill>
              </a:rPr>
              <a:t> </a:t>
            </a:r>
            <a:r>
              <a:rPr lang="en-US" dirty="0" smtClean="0">
                <a:solidFill>
                  <a:srgbClr val="0033CC"/>
                </a:solidFill>
              </a:rPr>
              <a:t>     </a:t>
            </a:r>
            <a:r>
              <a:rPr lang="en-US" sz="2800" b="1" dirty="0" smtClean="0">
                <a:solidFill>
                  <a:srgbClr val="0033CC"/>
                </a:solidFill>
              </a:rPr>
              <a:t>Dựa vào                                                      , hãy viết một đoạn văn khoảng 12 câu theo cách lập luận T-P-H, trong đó có sử dụng một câu phủ định và một thành phần phụ chú để làm rõ                                                                                    </a:t>
            </a:r>
          </a:p>
          <a:p>
            <a:pPr algn="just"/>
            <a:r>
              <a:rPr lang="en-US" sz="2800" b="1" dirty="0" smtClean="0">
                <a:solidFill>
                  <a:srgbClr val="0033CC"/>
                </a:solidFill>
              </a:rPr>
              <a:t>                       </a:t>
            </a:r>
            <a:r>
              <a:rPr lang="en-US" sz="2800" b="1" dirty="0" smtClean="0">
                <a:solidFill>
                  <a:srgbClr val="0033CC"/>
                </a:solidFill>
              </a:rPr>
              <a:t>. (</a:t>
            </a:r>
            <a:r>
              <a:rPr lang="en-US" sz="2800" b="1" i="1" dirty="0" smtClean="0">
                <a:solidFill>
                  <a:srgbClr val="0033CC"/>
                </a:solidFill>
              </a:rPr>
              <a:t>Gạch dưới câu phủ định và từ ngữ làm thành phần phụ chú</a:t>
            </a:r>
            <a:r>
              <a:rPr lang="en-US" sz="2800" b="1" dirty="0" smtClean="0">
                <a:solidFill>
                  <a:srgbClr val="0033CC"/>
                </a:solidFill>
              </a:rPr>
              <a:t>)</a:t>
            </a:r>
            <a:endParaRPr lang="vi-VN" sz="2800" dirty="0"/>
          </a:p>
        </p:txBody>
      </p:sp>
      <p:sp>
        <p:nvSpPr>
          <p:cNvPr id="2" name="TextBox 1"/>
          <p:cNvSpPr txBox="1"/>
          <p:nvPr/>
        </p:nvSpPr>
        <p:spPr>
          <a:xfrm>
            <a:off x="412304" y="3581400"/>
            <a:ext cx="8731696" cy="492443"/>
          </a:xfrm>
          <a:prstGeom prst="rect">
            <a:avLst/>
          </a:prstGeom>
          <a:solidFill>
            <a:srgbClr val="CCECFF"/>
          </a:solidFill>
          <a:ln w="28575">
            <a:solidFill>
              <a:schemeClr val="tx1"/>
            </a:solidFill>
          </a:ln>
        </p:spPr>
        <p:txBody>
          <a:bodyPr wrap="square" rtlCol="0">
            <a:spAutoFit/>
          </a:bodyPr>
          <a:lstStyle/>
          <a:p>
            <a:r>
              <a:rPr lang="en-US" sz="2600" b="1" dirty="0" err="1" smtClean="0">
                <a:solidFill>
                  <a:srgbClr val="CC0066"/>
                </a:solidFill>
              </a:rPr>
              <a:t>Để</a:t>
            </a:r>
            <a:r>
              <a:rPr lang="en-US" sz="2600" b="1" dirty="0" smtClean="0">
                <a:solidFill>
                  <a:srgbClr val="CC0066"/>
                </a:solidFill>
              </a:rPr>
              <a:t> </a:t>
            </a:r>
            <a:r>
              <a:rPr lang="en-US" sz="2600" b="1" dirty="0" err="1" smtClean="0">
                <a:solidFill>
                  <a:srgbClr val="CC0066"/>
                </a:solidFill>
              </a:rPr>
              <a:t>viết</a:t>
            </a:r>
            <a:r>
              <a:rPr lang="en-US" sz="2600" b="1" dirty="0" smtClean="0">
                <a:solidFill>
                  <a:srgbClr val="CC0066"/>
                </a:solidFill>
              </a:rPr>
              <a:t> </a:t>
            </a:r>
            <a:r>
              <a:rPr lang="en-US" sz="2600" b="1" dirty="0" err="1" smtClean="0">
                <a:solidFill>
                  <a:srgbClr val="CC0066"/>
                </a:solidFill>
              </a:rPr>
              <a:t>câu</a:t>
            </a:r>
            <a:r>
              <a:rPr lang="en-US" sz="2600" b="1" dirty="0" smtClean="0">
                <a:solidFill>
                  <a:srgbClr val="CC0066"/>
                </a:solidFill>
              </a:rPr>
              <a:t> </a:t>
            </a:r>
            <a:r>
              <a:rPr lang="en-US" sz="2600" b="1" dirty="0" err="1" smtClean="0">
                <a:solidFill>
                  <a:srgbClr val="CC0066"/>
                </a:solidFill>
              </a:rPr>
              <a:t>chủ</a:t>
            </a:r>
            <a:r>
              <a:rPr lang="en-US" sz="2600" b="1" dirty="0" smtClean="0">
                <a:solidFill>
                  <a:srgbClr val="CC0066"/>
                </a:solidFill>
              </a:rPr>
              <a:t> </a:t>
            </a:r>
            <a:r>
              <a:rPr lang="en-US" sz="2600" b="1" dirty="0" err="1" smtClean="0">
                <a:solidFill>
                  <a:srgbClr val="CC0066"/>
                </a:solidFill>
              </a:rPr>
              <a:t>đề</a:t>
            </a:r>
            <a:r>
              <a:rPr lang="en-US" sz="2600" b="1" dirty="0" smtClean="0">
                <a:solidFill>
                  <a:srgbClr val="CC0066"/>
                </a:solidFill>
              </a:rPr>
              <a:t>, </a:t>
            </a:r>
            <a:r>
              <a:rPr lang="en-US" sz="2600" b="1" dirty="0" err="1" smtClean="0">
                <a:solidFill>
                  <a:srgbClr val="CC0066"/>
                </a:solidFill>
              </a:rPr>
              <a:t>em</a:t>
            </a:r>
            <a:r>
              <a:rPr lang="en-US" sz="2600" b="1" dirty="0" smtClean="0">
                <a:solidFill>
                  <a:srgbClr val="CC0066"/>
                </a:solidFill>
              </a:rPr>
              <a:t> </a:t>
            </a:r>
            <a:r>
              <a:rPr lang="en-US" sz="2600" b="1" dirty="0" err="1" smtClean="0">
                <a:solidFill>
                  <a:srgbClr val="CC0066"/>
                </a:solidFill>
              </a:rPr>
              <a:t>cần</a:t>
            </a:r>
            <a:r>
              <a:rPr lang="en-US" sz="2600" b="1" dirty="0" smtClean="0">
                <a:solidFill>
                  <a:srgbClr val="CC0066"/>
                </a:solidFill>
              </a:rPr>
              <a:t> </a:t>
            </a:r>
            <a:r>
              <a:rPr lang="en-US" sz="2600" b="1" dirty="0" err="1" smtClean="0">
                <a:solidFill>
                  <a:srgbClr val="CC0066"/>
                </a:solidFill>
              </a:rPr>
              <a:t>tìm</a:t>
            </a:r>
            <a:r>
              <a:rPr lang="en-US" sz="2600" b="1" dirty="0" smtClean="0">
                <a:solidFill>
                  <a:srgbClr val="CC0066"/>
                </a:solidFill>
              </a:rPr>
              <a:t> </a:t>
            </a:r>
            <a:r>
              <a:rPr lang="en-US" sz="2600" b="1" dirty="0" err="1" smtClean="0">
                <a:solidFill>
                  <a:srgbClr val="CC0066"/>
                </a:solidFill>
              </a:rPr>
              <a:t>những</a:t>
            </a:r>
            <a:r>
              <a:rPr lang="en-US" sz="2600" b="1" dirty="0" smtClean="0">
                <a:solidFill>
                  <a:srgbClr val="CC0066"/>
                </a:solidFill>
              </a:rPr>
              <a:t> </a:t>
            </a:r>
            <a:r>
              <a:rPr lang="en-US" sz="2600" b="1" dirty="0" err="1" smtClean="0">
                <a:solidFill>
                  <a:srgbClr val="CC0066"/>
                </a:solidFill>
              </a:rPr>
              <a:t>thông</a:t>
            </a:r>
            <a:r>
              <a:rPr lang="en-US" sz="2600" b="1" dirty="0" smtClean="0">
                <a:solidFill>
                  <a:srgbClr val="CC0066"/>
                </a:solidFill>
              </a:rPr>
              <a:t> tin </a:t>
            </a:r>
            <a:r>
              <a:rPr lang="en-US" sz="2600" b="1" dirty="0" err="1" smtClean="0">
                <a:solidFill>
                  <a:srgbClr val="CC0066"/>
                </a:solidFill>
              </a:rPr>
              <a:t>gì</a:t>
            </a:r>
            <a:r>
              <a:rPr lang="en-US" sz="2600" b="1" dirty="0" smtClean="0">
                <a:solidFill>
                  <a:srgbClr val="CC0066"/>
                </a:solidFill>
              </a:rPr>
              <a:t> </a:t>
            </a:r>
            <a:r>
              <a:rPr lang="en-US" sz="2600" b="1" dirty="0" err="1" smtClean="0">
                <a:solidFill>
                  <a:srgbClr val="CC0066"/>
                </a:solidFill>
              </a:rPr>
              <a:t>từ</a:t>
            </a:r>
            <a:r>
              <a:rPr lang="en-US" sz="2600" b="1" dirty="0" smtClean="0">
                <a:solidFill>
                  <a:srgbClr val="CC0066"/>
                </a:solidFill>
              </a:rPr>
              <a:t> </a:t>
            </a:r>
            <a:r>
              <a:rPr lang="en-US" sz="2600" b="1" dirty="0" err="1" smtClean="0">
                <a:solidFill>
                  <a:srgbClr val="CC0066"/>
                </a:solidFill>
              </a:rPr>
              <a:t>đề</a:t>
            </a:r>
            <a:r>
              <a:rPr lang="en-US" sz="2600" b="1" dirty="0" smtClean="0">
                <a:solidFill>
                  <a:srgbClr val="CC0066"/>
                </a:solidFill>
              </a:rPr>
              <a:t> </a:t>
            </a:r>
            <a:r>
              <a:rPr lang="en-US" sz="2600" b="1" dirty="0" err="1" smtClean="0">
                <a:solidFill>
                  <a:srgbClr val="CC0066"/>
                </a:solidFill>
              </a:rPr>
              <a:t>bài</a:t>
            </a:r>
            <a:r>
              <a:rPr lang="en-US" sz="2600" b="1" dirty="0" smtClean="0">
                <a:solidFill>
                  <a:srgbClr val="CC0066"/>
                </a:solidFill>
              </a:rPr>
              <a:t>?</a:t>
            </a:r>
            <a:endParaRPr lang="vi-VN" sz="2600" b="1" dirty="0">
              <a:solidFill>
                <a:srgbClr val="CC0066"/>
              </a:solidFill>
            </a:endParaRPr>
          </a:p>
        </p:txBody>
      </p:sp>
      <p:sp>
        <p:nvSpPr>
          <p:cNvPr id="5" name="TextBox 4"/>
          <p:cNvSpPr txBox="1"/>
          <p:nvPr/>
        </p:nvSpPr>
        <p:spPr>
          <a:xfrm>
            <a:off x="179512" y="4319300"/>
            <a:ext cx="1854460" cy="523220"/>
          </a:xfrm>
          <a:prstGeom prst="rect">
            <a:avLst/>
          </a:prstGeom>
          <a:noFill/>
        </p:spPr>
        <p:txBody>
          <a:bodyPr wrap="square" rtlCol="0">
            <a:spAutoFit/>
          </a:bodyPr>
          <a:lstStyle/>
          <a:p>
            <a:pPr marL="285750" indent="-285750">
              <a:buFontTx/>
              <a:buChar char="-"/>
            </a:pPr>
            <a:r>
              <a:rPr lang="en-US" sz="2800" b="1" dirty="0" smtClean="0">
                <a:solidFill>
                  <a:srgbClr val="0033CC"/>
                </a:solidFill>
              </a:rPr>
              <a:t>Phạm vi: </a:t>
            </a:r>
          </a:p>
        </p:txBody>
      </p:sp>
      <p:sp>
        <p:nvSpPr>
          <p:cNvPr id="3" name="TextBox 2"/>
          <p:cNvSpPr txBox="1"/>
          <p:nvPr/>
        </p:nvSpPr>
        <p:spPr>
          <a:xfrm>
            <a:off x="1835696" y="647636"/>
            <a:ext cx="5523803" cy="523220"/>
          </a:xfrm>
          <a:prstGeom prst="rect">
            <a:avLst/>
          </a:prstGeom>
          <a:noFill/>
        </p:spPr>
        <p:txBody>
          <a:bodyPr wrap="square" rtlCol="0">
            <a:spAutoFit/>
          </a:bodyPr>
          <a:lstStyle/>
          <a:p>
            <a:r>
              <a:rPr lang="en-US" sz="2800" b="1" dirty="0">
                <a:solidFill>
                  <a:srgbClr val="0033CC"/>
                </a:solidFill>
              </a:rPr>
              <a:t>khổ cuối bài thơ “Viếng lăng Bác”</a:t>
            </a:r>
            <a:endParaRPr lang="vi-VN" sz="2800" dirty="0">
              <a:solidFill>
                <a:srgbClr val="0033CC"/>
              </a:solidFill>
            </a:endParaRPr>
          </a:p>
        </p:txBody>
      </p:sp>
      <p:sp>
        <p:nvSpPr>
          <p:cNvPr id="6" name="TextBox 5"/>
          <p:cNvSpPr txBox="1"/>
          <p:nvPr/>
        </p:nvSpPr>
        <p:spPr>
          <a:xfrm>
            <a:off x="1810098" y="630885"/>
            <a:ext cx="5523803" cy="523220"/>
          </a:xfrm>
          <a:prstGeom prst="rect">
            <a:avLst/>
          </a:prstGeom>
          <a:noFill/>
        </p:spPr>
        <p:txBody>
          <a:bodyPr wrap="square" rtlCol="0">
            <a:spAutoFit/>
          </a:bodyPr>
          <a:lstStyle/>
          <a:p>
            <a:r>
              <a:rPr lang="en-US" sz="2800" b="1" dirty="0">
                <a:solidFill>
                  <a:srgbClr val="FF0000"/>
                </a:solidFill>
              </a:rPr>
              <a:t>khổ cuối bài thơ “Viếng lăng Bác”</a:t>
            </a:r>
            <a:endParaRPr lang="vi-VN" sz="2800" dirty="0">
              <a:solidFill>
                <a:srgbClr val="FF0000"/>
              </a:solidFill>
            </a:endParaRPr>
          </a:p>
        </p:txBody>
      </p:sp>
      <p:sp>
        <p:nvSpPr>
          <p:cNvPr id="7" name="TextBox 6"/>
          <p:cNvSpPr txBox="1"/>
          <p:nvPr/>
        </p:nvSpPr>
        <p:spPr>
          <a:xfrm>
            <a:off x="1619672" y="1943036"/>
            <a:ext cx="7308304" cy="523220"/>
          </a:xfrm>
          <a:prstGeom prst="rect">
            <a:avLst/>
          </a:prstGeom>
          <a:noFill/>
        </p:spPr>
        <p:txBody>
          <a:bodyPr wrap="square" rtlCol="0">
            <a:spAutoFit/>
          </a:bodyPr>
          <a:lstStyle/>
          <a:p>
            <a:r>
              <a:rPr lang="en-US" sz="2800" b="1" dirty="0">
                <a:solidFill>
                  <a:srgbClr val="0033CC"/>
                </a:solidFill>
              </a:rPr>
              <a:t>tâm trạng lưu luyến của nhà thơ muốn được ở</a:t>
            </a:r>
            <a:endParaRPr lang="vi-VN" sz="2800" dirty="0">
              <a:solidFill>
                <a:srgbClr val="0033CC"/>
              </a:solidFill>
            </a:endParaRPr>
          </a:p>
        </p:txBody>
      </p:sp>
      <p:sp>
        <p:nvSpPr>
          <p:cNvPr id="8" name="TextBox 7"/>
          <p:cNvSpPr txBox="1"/>
          <p:nvPr/>
        </p:nvSpPr>
        <p:spPr>
          <a:xfrm>
            <a:off x="1619672" y="1943036"/>
            <a:ext cx="7308304" cy="523220"/>
          </a:xfrm>
          <a:prstGeom prst="rect">
            <a:avLst/>
          </a:prstGeom>
          <a:noFill/>
        </p:spPr>
        <p:txBody>
          <a:bodyPr wrap="square" rtlCol="0">
            <a:spAutoFit/>
          </a:bodyPr>
          <a:lstStyle/>
          <a:p>
            <a:r>
              <a:rPr lang="en-US" sz="2800" b="1" dirty="0">
                <a:solidFill>
                  <a:srgbClr val="FF0000"/>
                </a:solidFill>
              </a:rPr>
              <a:t>tâm trạng lưu luyến của nhà thơ muốn được ở</a:t>
            </a:r>
            <a:endParaRPr lang="vi-VN" sz="2800" dirty="0">
              <a:solidFill>
                <a:srgbClr val="FF0000"/>
              </a:solidFill>
            </a:endParaRPr>
          </a:p>
        </p:txBody>
      </p:sp>
      <p:sp>
        <p:nvSpPr>
          <p:cNvPr id="9" name="TextBox 8"/>
          <p:cNvSpPr txBox="1"/>
          <p:nvPr/>
        </p:nvSpPr>
        <p:spPr>
          <a:xfrm>
            <a:off x="107504" y="2375084"/>
            <a:ext cx="2358008" cy="523220"/>
          </a:xfrm>
          <a:prstGeom prst="rect">
            <a:avLst/>
          </a:prstGeom>
          <a:noFill/>
        </p:spPr>
        <p:txBody>
          <a:bodyPr wrap="square" rtlCol="0">
            <a:spAutoFit/>
          </a:bodyPr>
          <a:lstStyle/>
          <a:p>
            <a:r>
              <a:rPr lang="en-US" sz="2800" b="1" dirty="0">
                <a:solidFill>
                  <a:srgbClr val="0033CC"/>
                </a:solidFill>
              </a:rPr>
              <a:t>m</a:t>
            </a:r>
            <a:r>
              <a:rPr lang="en-US" sz="2800" b="1" dirty="0" smtClean="0">
                <a:solidFill>
                  <a:srgbClr val="0033CC"/>
                </a:solidFill>
              </a:rPr>
              <a:t>ãi bên Bác</a:t>
            </a:r>
            <a:endParaRPr lang="vi-VN" sz="2800" dirty="0">
              <a:solidFill>
                <a:srgbClr val="0033CC"/>
              </a:solidFill>
            </a:endParaRPr>
          </a:p>
        </p:txBody>
      </p:sp>
      <p:sp>
        <p:nvSpPr>
          <p:cNvPr id="10" name="TextBox 9"/>
          <p:cNvSpPr txBox="1"/>
          <p:nvPr/>
        </p:nvSpPr>
        <p:spPr>
          <a:xfrm>
            <a:off x="107504" y="2375084"/>
            <a:ext cx="2358008" cy="523220"/>
          </a:xfrm>
          <a:prstGeom prst="rect">
            <a:avLst/>
          </a:prstGeom>
          <a:noFill/>
        </p:spPr>
        <p:txBody>
          <a:bodyPr wrap="square" rtlCol="0">
            <a:spAutoFit/>
          </a:bodyPr>
          <a:lstStyle/>
          <a:p>
            <a:r>
              <a:rPr lang="en-US" sz="2800" b="1" dirty="0">
                <a:solidFill>
                  <a:srgbClr val="FF0000"/>
                </a:solidFill>
              </a:rPr>
              <a:t>m</a:t>
            </a:r>
            <a:r>
              <a:rPr lang="en-US" sz="2800" b="1" dirty="0" smtClean="0">
                <a:solidFill>
                  <a:srgbClr val="FF0000"/>
                </a:solidFill>
              </a:rPr>
              <a:t>ãi bên Bác</a:t>
            </a:r>
            <a:endParaRPr lang="vi-VN" sz="2800" dirty="0">
              <a:solidFill>
                <a:srgbClr val="FF0000"/>
              </a:solidFill>
            </a:endParaRPr>
          </a:p>
        </p:txBody>
      </p:sp>
      <p:sp>
        <p:nvSpPr>
          <p:cNvPr id="11" name="TextBox 10"/>
          <p:cNvSpPr txBox="1"/>
          <p:nvPr/>
        </p:nvSpPr>
        <p:spPr>
          <a:xfrm>
            <a:off x="179512" y="5039380"/>
            <a:ext cx="2063080" cy="523220"/>
          </a:xfrm>
          <a:prstGeom prst="rect">
            <a:avLst/>
          </a:prstGeom>
          <a:noFill/>
        </p:spPr>
        <p:txBody>
          <a:bodyPr wrap="square" rtlCol="0">
            <a:spAutoFit/>
          </a:bodyPr>
          <a:lstStyle/>
          <a:p>
            <a:pPr marL="285750" indent="-285750">
              <a:buFontTx/>
              <a:buChar char="-"/>
            </a:pPr>
            <a:r>
              <a:rPr lang="en-US" sz="2800" b="1" dirty="0" smtClean="0">
                <a:solidFill>
                  <a:srgbClr val="0033CC"/>
                </a:solidFill>
              </a:rPr>
              <a:t>Nội dung:</a:t>
            </a:r>
          </a:p>
        </p:txBody>
      </p:sp>
      <p:cxnSp>
        <p:nvCxnSpPr>
          <p:cNvPr id="14" name="Straight Connector 13"/>
          <p:cNvCxnSpPr/>
          <p:nvPr/>
        </p:nvCxnSpPr>
        <p:spPr>
          <a:xfrm>
            <a:off x="179512" y="3324548"/>
            <a:ext cx="8748464"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219200" y="3429000"/>
            <a:ext cx="6781800" cy="584775"/>
          </a:xfrm>
          <a:prstGeom prst="rect">
            <a:avLst/>
          </a:prstGeom>
          <a:solidFill>
            <a:srgbClr val="CCECFF"/>
          </a:solidFill>
          <a:ln w="28575">
            <a:solidFill>
              <a:schemeClr val="tx1"/>
            </a:solidFill>
          </a:ln>
        </p:spPr>
        <p:txBody>
          <a:bodyPr wrap="square" rtlCol="0">
            <a:spAutoFit/>
          </a:bodyPr>
          <a:lstStyle/>
          <a:p>
            <a:pPr algn="ctr"/>
            <a:r>
              <a:rPr lang="en-US" sz="3200" b="1" dirty="0" smtClean="0">
                <a:solidFill>
                  <a:srgbClr val="CC0066"/>
                </a:solidFill>
              </a:rPr>
              <a:t>Viết câu chủ đề mở và câu chủ đề kết</a:t>
            </a:r>
            <a:endParaRPr lang="vi-VN" sz="3200" b="1" dirty="0">
              <a:solidFill>
                <a:srgbClr val="CC0066"/>
              </a:solidFill>
            </a:endParaRPr>
          </a:p>
        </p:txBody>
      </p:sp>
      <p:sp>
        <p:nvSpPr>
          <p:cNvPr id="17" name="Oval 16"/>
          <p:cNvSpPr/>
          <p:nvPr/>
        </p:nvSpPr>
        <p:spPr>
          <a:xfrm>
            <a:off x="152400" y="152400"/>
            <a:ext cx="1371600" cy="533400"/>
          </a:xfrm>
          <a:prstGeom prst="ellips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1000" y="152400"/>
            <a:ext cx="1371600" cy="523220"/>
          </a:xfrm>
          <a:prstGeom prst="rect">
            <a:avLst/>
          </a:prstGeom>
          <a:noFill/>
        </p:spPr>
        <p:txBody>
          <a:bodyPr wrap="square" rtlCol="0">
            <a:spAutoFit/>
          </a:bodyPr>
          <a:lstStyle/>
          <a:p>
            <a:r>
              <a:rPr lang="en-US" sz="2800" b="1" u="sng" dirty="0" err="1" smtClean="0">
                <a:solidFill>
                  <a:srgbClr val="FF0000"/>
                </a:solidFill>
              </a:rPr>
              <a:t>Bài</a:t>
            </a:r>
            <a:r>
              <a:rPr lang="en-US" sz="2800" b="1" u="sng" dirty="0" smtClean="0">
                <a:solidFill>
                  <a:srgbClr val="FF0000"/>
                </a:solidFill>
              </a:rPr>
              <a:t> 1:</a:t>
            </a:r>
            <a:endParaRPr lang="en-US" sz="2800" b="1" u="sng" dirty="0">
              <a:solidFill>
                <a:srgbClr val="FF0000"/>
              </a:solidFill>
            </a:endParaRPr>
          </a:p>
        </p:txBody>
      </p:sp>
    </p:spTree>
    <p:extLst>
      <p:ext uri="{BB962C8B-B14F-4D97-AF65-F5344CB8AC3E}">
        <p14:creationId xmlns:p14="http://schemas.microsoft.com/office/powerpoint/2010/main" val="194618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16" presetClass="emph" presetSubtype="0" fill="hold" grpId="0" nodeType="afterEffect">
                                  <p:stCondLst>
                                    <p:cond delay="0"/>
                                  </p:stCondLst>
                                  <p:iterate type="lt">
                                    <p:tmPct val="0"/>
                                  </p:iterate>
                                  <p:childTnLst>
                                    <p:set>
                                      <p:cBhvr override="childStyle">
                                        <p:cTn id="10" dur="1000" fill="hold"/>
                                        <p:tgtEl>
                                          <p:spTgt spid="3"/>
                                        </p:tgtEl>
                                        <p:attrNameLst>
                                          <p:attrName>style.color</p:attrName>
                                        </p:attrNameLst>
                                      </p:cBhvr>
                                      <p:to>
                                        <p:clrVal>
                                          <a:srgbClr val="FF3300"/>
                                        </p:clrVal>
                                      </p:to>
                                    </p:set>
                                    <p:set>
                                      <p:cBhvr>
                                        <p:cTn id="11" dur="1000" fill="hold"/>
                                        <p:tgtEl>
                                          <p:spTgt spid="3"/>
                                        </p:tgtEl>
                                        <p:attrNameLst>
                                          <p:attrName>fillcolor</p:attrName>
                                        </p:attrNameLst>
                                      </p:cBhvr>
                                      <p:to>
                                        <p:clrVal>
                                          <a:srgbClr val="FF3300"/>
                                        </p:clrVal>
                                      </p:to>
                                    </p:set>
                                    <p:set>
                                      <p:cBhvr>
                                        <p:cTn id="12" dur="1000" fill="hold"/>
                                        <p:tgtEl>
                                          <p:spTgt spid="3"/>
                                        </p:tgtEl>
                                        <p:attrNameLst>
                                          <p:attrName>fill.type</p:attrName>
                                        </p:attrNameLst>
                                      </p:cBhvr>
                                      <p:to>
                                        <p:strVal val="solid"/>
                                      </p:to>
                                    </p:set>
                                  </p:childTnLst>
                                </p:cTn>
                              </p:par>
                            </p:childTnLst>
                          </p:cTn>
                        </p:par>
                        <p:par>
                          <p:cTn id="13" fill="hold">
                            <p:stCondLst>
                              <p:cond delay="1500"/>
                            </p:stCondLst>
                            <p:childTnLst>
                              <p:par>
                                <p:cTn id="14" presetID="10" presetClass="entr" presetSubtype="0" fill="hold" grpId="1"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000"/>
                            </p:stCondLst>
                            <p:childTnLst>
                              <p:par>
                                <p:cTn id="18" presetID="42" presetClass="path" presetSubtype="0" accel="50000" decel="50000" fill="hold" grpId="0" nodeType="afterEffect">
                                  <p:stCondLst>
                                    <p:cond delay="0"/>
                                  </p:stCondLst>
                                  <p:childTnLst>
                                    <p:animMotion origin="layout" path="M 0 2.22222E-6 L 0.03142 0.53125 " pathEditMode="relative" rAng="0" ptsTypes="AA">
                                      <p:cBhvr>
                                        <p:cTn id="19" dur="1500" fill="hold"/>
                                        <p:tgtEl>
                                          <p:spTgt spid="6"/>
                                        </p:tgtEl>
                                        <p:attrNameLst>
                                          <p:attrName>ppt_x</p:attrName>
                                          <p:attrName>ppt_y</p:attrName>
                                        </p:attrNameLst>
                                      </p:cBhvr>
                                      <p:rCtr x="1563" y="26551"/>
                                    </p:animMotion>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500"/>
                                        <p:tgtEl>
                                          <p:spTgt spid="11"/>
                                        </p:tgtEl>
                                      </p:cBhvr>
                                    </p:animEffect>
                                  </p:childTnLst>
                                </p:cTn>
                              </p:par>
                            </p:childTnLst>
                          </p:cTn>
                        </p:par>
                        <p:par>
                          <p:cTn id="25" fill="hold">
                            <p:stCondLst>
                              <p:cond delay="500"/>
                            </p:stCondLst>
                            <p:childTnLst>
                              <p:par>
                                <p:cTn id="26" presetID="16" presetClass="emph" presetSubtype="0" fill="hold" grpId="0" nodeType="afterEffect">
                                  <p:stCondLst>
                                    <p:cond delay="0"/>
                                  </p:stCondLst>
                                  <p:iterate type="lt">
                                    <p:tmPct val="4000"/>
                                  </p:iterate>
                                  <p:childTnLst>
                                    <p:set>
                                      <p:cBhvr override="childStyle">
                                        <p:cTn id="27" dur="500" fill="hold"/>
                                        <p:tgtEl>
                                          <p:spTgt spid="7"/>
                                        </p:tgtEl>
                                        <p:attrNameLst>
                                          <p:attrName>style.color</p:attrName>
                                        </p:attrNameLst>
                                      </p:cBhvr>
                                      <p:to>
                                        <p:clrVal>
                                          <a:srgbClr val="FF3300"/>
                                        </p:clrVal>
                                      </p:to>
                                    </p:set>
                                    <p:set>
                                      <p:cBhvr>
                                        <p:cTn id="28" dur="500" fill="hold"/>
                                        <p:tgtEl>
                                          <p:spTgt spid="7"/>
                                        </p:tgtEl>
                                        <p:attrNameLst>
                                          <p:attrName>fillcolor</p:attrName>
                                        </p:attrNameLst>
                                      </p:cBhvr>
                                      <p:to>
                                        <p:clrVal>
                                          <a:srgbClr val="FF3300"/>
                                        </p:clrVal>
                                      </p:to>
                                    </p:set>
                                    <p:set>
                                      <p:cBhvr>
                                        <p:cTn id="29" dur="500" fill="hold"/>
                                        <p:tgtEl>
                                          <p:spTgt spid="7"/>
                                        </p:tgtEl>
                                        <p:attrNameLst>
                                          <p:attrName>fill.type</p:attrName>
                                        </p:attrNameLst>
                                      </p:cBhvr>
                                      <p:to>
                                        <p:strVal val="solid"/>
                                      </p:to>
                                    </p:set>
                                  </p:childTnLst>
                                </p:cTn>
                              </p:par>
                            </p:childTnLst>
                          </p:cTn>
                        </p:par>
                        <p:par>
                          <p:cTn id="30" fill="hold">
                            <p:stCondLst>
                              <p:cond delay="1660"/>
                            </p:stCondLst>
                            <p:childTnLst>
                              <p:par>
                                <p:cTn id="31" presetID="16" presetClass="emph" presetSubtype="0" fill="hold" grpId="0" nodeType="afterEffect">
                                  <p:stCondLst>
                                    <p:cond delay="0"/>
                                  </p:stCondLst>
                                  <p:iterate type="lt">
                                    <p:tmPct val="4000"/>
                                  </p:iterate>
                                  <p:childTnLst>
                                    <p:set>
                                      <p:cBhvr override="childStyle">
                                        <p:cTn id="32" dur="500" fill="hold"/>
                                        <p:tgtEl>
                                          <p:spTgt spid="9"/>
                                        </p:tgtEl>
                                        <p:attrNameLst>
                                          <p:attrName>style.color</p:attrName>
                                        </p:attrNameLst>
                                      </p:cBhvr>
                                      <p:to>
                                        <p:clrVal>
                                          <a:srgbClr val="FF3300"/>
                                        </p:clrVal>
                                      </p:to>
                                    </p:set>
                                    <p:set>
                                      <p:cBhvr>
                                        <p:cTn id="33" dur="500" fill="hold"/>
                                        <p:tgtEl>
                                          <p:spTgt spid="9"/>
                                        </p:tgtEl>
                                        <p:attrNameLst>
                                          <p:attrName>fillcolor</p:attrName>
                                        </p:attrNameLst>
                                      </p:cBhvr>
                                      <p:to>
                                        <p:clrVal>
                                          <a:srgbClr val="FF3300"/>
                                        </p:clrVal>
                                      </p:to>
                                    </p:set>
                                    <p:set>
                                      <p:cBhvr>
                                        <p:cTn id="34" dur="500" fill="hold"/>
                                        <p:tgtEl>
                                          <p:spTgt spid="9"/>
                                        </p:tgtEl>
                                        <p:attrNameLst>
                                          <p:attrName>fill.type</p:attrName>
                                        </p:attrNameLst>
                                      </p:cBhvr>
                                      <p:to>
                                        <p:strVal val="solid"/>
                                      </p:to>
                                    </p:set>
                                  </p:childTnLst>
                                </p:cTn>
                              </p:par>
                            </p:childTnLst>
                          </p:cTn>
                        </p:par>
                        <p:par>
                          <p:cTn id="35" fill="hold">
                            <p:stCondLst>
                              <p:cond delay="232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2820"/>
                            </p:stCondLst>
                            <p:childTnLst>
                              <p:par>
                                <p:cTn id="43" presetID="42" presetClass="path" presetSubtype="0" accel="50000" decel="50000" fill="hold" grpId="1" nodeType="afterEffect">
                                  <p:stCondLst>
                                    <p:cond delay="0"/>
                                  </p:stCondLst>
                                  <p:childTnLst>
                                    <p:animMotion origin="layout" path="M 3.88889E-6 -2.96296E-6 L 0.04132 0.44468 " pathEditMode="relative" rAng="0" ptsTypes="AA">
                                      <p:cBhvr>
                                        <p:cTn id="44" dur="1500" fill="hold"/>
                                        <p:tgtEl>
                                          <p:spTgt spid="8"/>
                                        </p:tgtEl>
                                        <p:attrNameLst>
                                          <p:attrName>ppt_x</p:attrName>
                                          <p:attrName>ppt_y</p:attrName>
                                        </p:attrNameLst>
                                      </p:cBhvr>
                                      <p:rCtr x="2066" y="22222"/>
                                    </p:animMotion>
                                  </p:childTnLst>
                                </p:cTn>
                              </p:par>
                              <p:par>
                                <p:cTn id="45" presetID="42" presetClass="path" presetSubtype="0" accel="50000" decel="50000" fill="hold" grpId="1" nodeType="withEffect">
                                  <p:stCondLst>
                                    <p:cond delay="0"/>
                                  </p:stCondLst>
                                  <p:childTnLst>
                                    <p:animMotion origin="layout" path="M 5E-6 4.07407E-6 L 0.04445 0.47638 " pathEditMode="relative" rAng="0" ptsTypes="AA">
                                      <p:cBhvr>
                                        <p:cTn id="46" dur="1500" fill="hold"/>
                                        <p:tgtEl>
                                          <p:spTgt spid="10"/>
                                        </p:tgtEl>
                                        <p:attrNameLst>
                                          <p:attrName>ppt_x</p:attrName>
                                          <p:attrName>ppt_y</p:attrName>
                                        </p:attrNameLst>
                                      </p:cBhvr>
                                      <p:rCtr x="2222" y="23819"/>
                                    </p:animMotion>
                                  </p:childTnLst>
                                </p:cTn>
                              </p:par>
                              <p:par>
                                <p:cTn id="47" presetID="10" presetClass="exit" presetSubtype="0" fill="hold" grpId="0" nodeType="withEffect">
                                  <p:stCondLst>
                                    <p:cond delay="0"/>
                                  </p:stCondLst>
                                  <p:childTnLst>
                                    <p:animEffect transition="out" filter="fade">
                                      <p:cBhvr>
                                        <p:cTn id="48" dur="750"/>
                                        <p:tgtEl>
                                          <p:spTgt spid="2"/>
                                        </p:tgtEl>
                                      </p:cBhvr>
                                    </p:animEffect>
                                    <p:set>
                                      <p:cBhvr>
                                        <p:cTn id="49" dur="1" fill="hold">
                                          <p:stCondLst>
                                            <p:cond delay="749"/>
                                          </p:stCondLst>
                                        </p:cTn>
                                        <p:tgtEl>
                                          <p:spTgt spid="2"/>
                                        </p:tgtEl>
                                        <p:attrNameLst>
                                          <p:attrName>style.visibility</p:attrName>
                                        </p:attrNameLst>
                                      </p:cBhvr>
                                      <p:to>
                                        <p:strVal val="hidden"/>
                                      </p:to>
                                    </p:set>
                                  </p:childTnLst>
                                </p:cTn>
                              </p:par>
                            </p:childTnLst>
                          </p:cTn>
                        </p:par>
                        <p:par>
                          <p:cTn id="50" fill="hold">
                            <p:stCondLst>
                              <p:cond delay="4320"/>
                            </p:stCondLst>
                            <p:childTnLst>
                              <p:par>
                                <p:cTn id="51" presetID="47"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000"/>
                                        <p:tgtEl>
                                          <p:spTgt spid="15"/>
                                        </p:tgtEl>
                                      </p:cBhvr>
                                    </p:animEffect>
                                    <p:anim calcmode="lin" valueType="num">
                                      <p:cBhvr>
                                        <p:cTn id="54" dur="2000" fill="hold"/>
                                        <p:tgtEl>
                                          <p:spTgt spid="15"/>
                                        </p:tgtEl>
                                        <p:attrNameLst>
                                          <p:attrName>ppt_x</p:attrName>
                                        </p:attrNameLst>
                                      </p:cBhvr>
                                      <p:tavLst>
                                        <p:tav tm="0">
                                          <p:val>
                                            <p:strVal val="#ppt_x"/>
                                          </p:val>
                                        </p:tav>
                                        <p:tav tm="100000">
                                          <p:val>
                                            <p:strVal val="#ppt_x"/>
                                          </p:val>
                                        </p:tav>
                                      </p:tavLst>
                                    </p:anim>
                                    <p:anim calcmode="lin" valueType="num">
                                      <p:cBhvr>
                                        <p:cTn id="55" dur="2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 grpId="0"/>
      <p:bldP spid="6" grpId="0"/>
      <p:bldP spid="6" grpId="1"/>
      <p:bldP spid="7" grpId="0"/>
      <p:bldP spid="8" grpId="0"/>
      <p:bldP spid="8" grpId="1"/>
      <p:bldP spid="9" grpId="0"/>
      <p:bldP spid="10" grpId="0"/>
      <p:bldP spid="10" grpId="1"/>
      <p:bldP spid="11" grpId="0"/>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6&quot;/&gt;&lt;property id=&quot;20307&quot; value=&quot;260&quot;/&gt;&lt;/object&gt;&lt;object type=&quot;3&quot; unique_id=&quot;10006&quot;&gt;&lt;property id=&quot;20148&quot; value=&quot;5&quot;/&gt;&lt;property id=&quot;20300&quot; value=&quot;Slide 5&quot;/&gt;&lt;property id=&quot;20307&quot; value=&quot;257&quot;/&gt;&lt;/object&gt;&lt;object type=&quot;3&quot; unique_id=&quot;15682&quot;&gt;&lt;property id=&quot;20148&quot; value=&quot;5&quot;/&gt;&lt;property id=&quot;20300&quot; value=&quot;Slide 1&quot;/&gt;&lt;property id=&quot;20307&quot; value=&quot;264&quot;/&gt;&lt;/object&gt;&lt;object type=&quot;3&quot; unique_id=&quot;24943&quot;&gt;&lt;property id=&quot;20148&quot; value=&quot;5&quot;/&gt;&lt;property id=&quot;20300&quot; value=&quot;Slide 3&quot;/&gt;&lt;property id=&quot;20307&quot; value=&quot;265&quot;/&gt;&lt;/object&gt;&lt;object type=&quot;3&quot; unique_id=&quot;24977&quot;&gt;&lt;property id=&quot;20148&quot; value=&quot;5&quot;/&gt;&lt;property id=&quot;20300&quot; value=&quot;Slide 2&quot;/&gt;&lt;property id=&quot;20307&quot; value=&quot;266&quot;/&gt;&lt;/object&gt;&lt;object type=&quot;3&quot; unique_id=&quot;25471&quot;&gt;&lt;property id=&quot;20148&quot; value=&quot;5&quot;/&gt;&lt;property id=&quot;20300&quot; value=&quot;Slide 9&quot;/&gt;&lt;property id=&quot;20307&quot; value=&quot;268&quot;/&gt;&lt;/object&gt;&lt;object type=&quot;3&quot; unique_id=&quot;25598&quot;&gt;&lt;property id=&quot;20148&quot; value=&quot;5&quot;/&gt;&lt;property id=&quot;20300&quot; value=&quot;Slide 10&quot;/&gt;&lt;property id=&quot;20307&quot; value=&quot;269&quot;/&gt;&lt;/object&gt;&lt;object type=&quot;3&quot; unique_id=&quot;25914&quot;&gt;&lt;property id=&quot;20148&quot; value=&quot;5&quot;/&gt;&lt;property id=&quot;20300&quot; value=&quot;Slide 12&quot;/&gt;&lt;property id=&quot;20307&quot; value=&quot;270&quot;/&gt;&lt;/object&gt;&lt;object type=&quot;3&quot; unique_id=&quot;26171&quot;&gt;&lt;property id=&quot;20148&quot; value=&quot;5&quot;/&gt;&lt;property id=&quot;20300&quot; value=&quot;Slide 13&quot;/&gt;&lt;property id=&quot;20307&quot; value=&quot;271&quot;/&gt;&lt;/object&gt;&lt;object type=&quot;3&quot; unique_id=&quot;26341&quot;&gt;&lt;property id=&quot;20148&quot; value=&quot;5&quot;/&gt;&lt;property id=&quot;20300&quot; value=&quot;Slide 14&quot;/&gt;&lt;property id=&quot;20307&quot; value=&quot;272&quot;/&gt;&lt;/object&gt;&lt;object type=&quot;3&quot; unique_id=&quot;26342&quot;&gt;&lt;property id=&quot;20148&quot; value=&quot;5&quot;/&gt;&lt;property id=&quot;20300&quot; value=&quot;Slide 16&quot;/&gt;&lt;property id=&quot;20307&quot; value=&quot;273&quot;/&gt;&lt;/object&gt;&lt;object type=&quot;3&quot; unique_id=&quot;26400&quot;&gt;&lt;property id=&quot;20148&quot; value=&quot;5&quot;/&gt;&lt;property id=&quot;20300&quot; value=&quot;Slide 18&quot;/&gt;&lt;property id=&quot;20307&quot; value=&quot;274&quot;/&gt;&lt;/object&gt;&lt;object type=&quot;3&quot; unique_id=&quot;26461&quot;&gt;&lt;property id=&quot;20148&quot; value=&quot;5&quot;/&gt;&lt;property id=&quot;20300&quot; value=&quot;Slide 17&quot;/&gt;&lt;property id=&quot;20307&quot; value=&quot;275&quot;/&gt;&lt;/object&gt;&lt;object type=&quot;3&quot; unique_id=&quot;26634&quot;&gt;&lt;property id=&quot;20148&quot; value=&quot;5&quot;/&gt;&lt;property id=&quot;20300&quot; value=&quot;Slide 4&quot;/&gt;&lt;property id=&quot;20307&quot; value=&quot;276&quot;/&gt;&lt;/object&gt;&lt;object type=&quot;3&quot; unique_id=&quot;27765&quot;&gt;&lt;property id=&quot;20148&quot; value=&quot;5&quot;/&gt;&lt;property id=&quot;20300&quot; value=&quot;Slide 15&quot;/&gt;&lt;property id=&quot;20307&quot; value=&quot;283&quot;/&gt;&lt;/object&gt;&lt;object type=&quot;3&quot; unique_id=&quot;27865&quot;&gt;&lt;property id=&quot;20148&quot; value=&quot;5&quot;/&gt;&lt;property id=&quot;20300&quot; value=&quot;Slide 7&quot;/&gt;&lt;property id=&quot;20307&quot; value=&quot;285&quot;/&gt;&lt;/object&gt;&lt;object type=&quot;3&quot; unique_id=&quot;28821&quot;&gt;&lt;property id=&quot;20148&quot; value=&quot;5&quot;/&gt;&lt;property id=&quot;20300&quot; value=&quot;Slide 11&quot;/&gt;&lt;property id=&quot;20307&quot; value=&quot;286&quot;/&gt;&lt;/object&gt;&lt;object type=&quot;3&quot; unique_id=&quot;28824&quot;&gt;&lt;property id=&quot;20148&quot; value=&quot;5&quot;/&gt;&lt;property id=&quot;20300&quot; value=&quot;Slide 8&quot;/&gt;&lt;property id=&quot;20307&quot; value=&quot;28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TotalTime>
  <Words>1701</Words>
  <Application>Microsoft Office PowerPoint</Application>
  <PresentationFormat>On-screen Show (4:3)</PresentationFormat>
  <Paragraphs>172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181</cp:revision>
  <dcterms:created xsi:type="dcterms:W3CDTF">2018-04-13T12:40:12Z</dcterms:created>
  <dcterms:modified xsi:type="dcterms:W3CDTF">2018-04-19T06:47:12Z</dcterms:modified>
</cp:coreProperties>
</file>